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_rels/slide1.xml.rels" ContentType="application/vnd.openxmlformats-package.relationships+xml"/>
  <Override PartName="/ppt/presProps.xml" ContentType="application/vnd.openxmlformats-officedocument.presentationml.presProps+xml"/>
  <Override PartName="/ppt/media/image1.jpeg" ContentType="image/jpeg"/>
  <Override PartName="/ppt/media/image3.png" ContentType="image/png"/>
  <Override PartName="/ppt/media/image2.png" ContentType="image/png"/>
  <Override PartName="/ppt/media/image4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</p:sldMasterIdLst>
  <p:sldIdLst>
    <p:sldId id="256" r:id="rId7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503640"/>
            <a:ext cx="8174880" cy="62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sv-SE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indent="0">
              <a:spcBef>
                <a:spcPts val="1417"/>
              </a:spcBef>
              <a:buNone/>
            </a:pPr>
            <a:endParaRPr b="0" lang="sv-SE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/>
          </p:nvPr>
        </p:nvSpPr>
        <p:spPr>
          <a:xfrm>
            <a:off x="457560" y="1604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indent="0">
              <a:spcBef>
                <a:spcPts val="1417"/>
              </a:spcBef>
              <a:buNone/>
            </a:pPr>
            <a:endParaRPr b="0" lang="sv-SE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" name="PlaceHolder 4"/>
          <p:cNvSpPr>
            <a:spLocks noGrp="1"/>
          </p:cNvSpPr>
          <p:nvPr>
            <p:ph/>
          </p:nvPr>
        </p:nvSpPr>
        <p:spPr>
          <a:xfrm>
            <a:off x="457200" y="160488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indent="0">
              <a:spcBef>
                <a:spcPts val="1417"/>
              </a:spcBef>
              <a:buNone/>
            </a:pPr>
            <a:endParaRPr b="0" lang="sv-SE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018AC011-30F0-492E-8412-622BAAC11C62}" type="slidenum">
              <a:t>&lt;#&gt;</a:t>
            </a:fld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503640"/>
            <a:ext cx="8174880" cy="62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sv-SE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indent="0">
              <a:spcBef>
                <a:spcPts val="1417"/>
              </a:spcBef>
              <a:buNone/>
            </a:pPr>
            <a:endParaRPr b="0" lang="sv-SE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57560" y="1604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indent="0">
              <a:spcBef>
                <a:spcPts val="1417"/>
              </a:spcBef>
              <a:buNone/>
            </a:pPr>
            <a:endParaRPr b="0" lang="sv-SE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160488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indent="0">
              <a:spcBef>
                <a:spcPts val="1417"/>
              </a:spcBef>
              <a:buNone/>
            </a:pPr>
            <a:endParaRPr b="0" lang="sv-SE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D2E54D0-BBB5-4503-9924-6A9E543C44B3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503640"/>
            <a:ext cx="8174880" cy="62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sv-SE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indent="0">
              <a:spcBef>
                <a:spcPts val="1417"/>
              </a:spcBef>
              <a:buNone/>
            </a:pPr>
            <a:endParaRPr b="0" lang="sv-SE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57560" y="1604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indent="0">
              <a:spcBef>
                <a:spcPts val="1417"/>
              </a:spcBef>
              <a:buNone/>
            </a:pPr>
            <a:endParaRPr b="0" lang="sv-SE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457200" y="160488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indent="0">
              <a:spcBef>
                <a:spcPts val="1417"/>
              </a:spcBef>
              <a:buNone/>
            </a:pPr>
            <a:endParaRPr b="0" lang="sv-SE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081F0FB-1CEA-42BB-943F-7E577F1B3CD5}" type="slidenum">
              <a:t>&lt;#&gt;</a:t>
            </a:fld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503640"/>
            <a:ext cx="8174880" cy="62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sv-SE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indent="0">
              <a:spcBef>
                <a:spcPts val="1417"/>
              </a:spcBef>
              <a:buNone/>
            </a:pPr>
            <a:endParaRPr b="0" lang="sv-SE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457560" y="1604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indent="0">
              <a:spcBef>
                <a:spcPts val="1417"/>
              </a:spcBef>
              <a:buNone/>
            </a:pPr>
            <a:endParaRPr b="0" lang="sv-SE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457200" y="160488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indent="0">
              <a:spcBef>
                <a:spcPts val="1417"/>
              </a:spcBef>
              <a:buNone/>
            </a:pPr>
            <a:endParaRPr b="0" lang="sv-SE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B9AF4A4E-ADC5-4B91-AEEA-012AE71AFB1B}" type="slidenum">
              <a:t>&lt;#&gt;</a:t>
            </a:fld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503640"/>
            <a:ext cx="8174880" cy="62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sv-SE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indent="0">
              <a:spcBef>
                <a:spcPts val="1417"/>
              </a:spcBef>
              <a:buNone/>
            </a:pPr>
            <a:endParaRPr b="0" lang="sv-SE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/>
          </p:nvPr>
        </p:nvSpPr>
        <p:spPr>
          <a:xfrm>
            <a:off x="457560" y="1604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indent="0">
              <a:spcBef>
                <a:spcPts val="1417"/>
              </a:spcBef>
              <a:buNone/>
            </a:pPr>
            <a:endParaRPr b="0" lang="sv-SE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/>
          </p:nvPr>
        </p:nvSpPr>
        <p:spPr>
          <a:xfrm>
            <a:off x="457200" y="160488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indent="0">
              <a:spcBef>
                <a:spcPts val="1417"/>
              </a:spcBef>
              <a:buNone/>
            </a:pPr>
            <a:endParaRPr b="0" lang="sv-SE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9845B82-9320-4734-BA68-B99AA4C60E70}" type="slidenum">
              <a:t>&lt;#&gt;</a:t>
            </a:fld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678960"/>
            <a:ext cx="817488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Klicka för att redigera rubriktextens format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Klicka för att redigera dispositionstextens format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Andra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Tredje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Fjärde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Femte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Sjätte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Sjunde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560" y="1604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Klicka för att redigera dispositionstextens format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Andra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Tredje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Fjärde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Femte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Sjätte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Sjunde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457200" y="160488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Klicka för att redigera dispositionstextens format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Andra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Tredje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Fjärde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Femte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Sjätte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Sjunde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1"/>
          </p:nvPr>
        </p:nvSpPr>
        <p:spPr>
          <a:xfrm>
            <a:off x="8428320" y="6414840"/>
            <a:ext cx="194040" cy="183960"/>
          </a:xfrm>
          <a:prstGeom prst="rect">
            <a:avLst/>
          </a:prstGeom>
          <a:noFill/>
          <a:ln w="12600">
            <a:noFill/>
          </a:ln>
        </p:spPr>
        <p:txBody>
          <a:bodyPr lIns="45720" rIns="4572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v-SE" sz="1200" strike="noStrike" u="none">
                <a:solidFill>
                  <a:srgbClr val="888888"/>
                </a:solidFill>
                <a:effectLst/>
                <a:uFillTx/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D7D7B39-9245-4E36-A60D-B29D19ADE863}" type="slidenum">
              <a:rPr b="0" lang="sv-SE" sz="1200" strike="noStrike" u="none">
                <a:solidFill>
                  <a:srgbClr val="888888"/>
                </a:solidFill>
                <a:effectLst/>
                <a:uFillTx/>
                <a:latin typeface="Calibri"/>
                <a:ea typeface="Calibri"/>
              </a:rPr>
              <a:t>&lt;nummer&gt;</a:t>
            </a:fld>
            <a:endParaRPr b="0" lang="sv-S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678960"/>
            <a:ext cx="817488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Klicka för att redigera rubriktextens format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Klicka för att redigera dispositionstextens format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Andra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Tredje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Fjärde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Femte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Sjätte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Sjunde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57560" y="1604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Klicka för att redigera dispositionstextens format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Andra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Tredje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Fjärde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Femte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Sjätte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Sjunde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" name="PlaceHolder 4"/>
          <p:cNvSpPr>
            <a:spLocks noGrp="1"/>
          </p:cNvSpPr>
          <p:nvPr>
            <p:ph type="body"/>
          </p:nvPr>
        </p:nvSpPr>
        <p:spPr>
          <a:xfrm>
            <a:off x="457200" y="160488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Klicka för att redigera dispositionstextens format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Andra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Tredje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Fjärde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Femte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Sjätte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Sjunde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" name="PlaceHolder 5"/>
          <p:cNvSpPr>
            <a:spLocks noGrp="1"/>
          </p:cNvSpPr>
          <p:nvPr>
            <p:ph type="sldNum" idx="2"/>
          </p:nvPr>
        </p:nvSpPr>
        <p:spPr>
          <a:xfrm>
            <a:off x="8428320" y="6414840"/>
            <a:ext cx="194040" cy="183960"/>
          </a:xfrm>
          <a:prstGeom prst="rect">
            <a:avLst/>
          </a:prstGeom>
          <a:noFill/>
          <a:ln w="12600">
            <a:noFill/>
          </a:ln>
        </p:spPr>
        <p:txBody>
          <a:bodyPr lIns="45720" rIns="4572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v-SE" sz="1200" strike="noStrike" u="none">
                <a:solidFill>
                  <a:srgbClr val="888888"/>
                </a:solidFill>
                <a:effectLst/>
                <a:uFillTx/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066D6D2-45F9-46CE-AC5C-F9319D3C210C}" type="slidenum">
              <a:rPr b="0" lang="sv-SE" sz="1200" strike="noStrike" u="none">
                <a:solidFill>
                  <a:srgbClr val="888888"/>
                </a:solidFill>
                <a:effectLst/>
                <a:uFillTx/>
                <a:latin typeface="Calibri"/>
                <a:ea typeface="Calibri"/>
              </a:rPr>
              <a:t>&lt;nummer&gt;</a:t>
            </a:fld>
            <a:endParaRPr b="0" lang="sv-S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678960"/>
            <a:ext cx="817488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Klicka för att redigera rubriktextens format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Klicka för att redigera dispositionstextens format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Andra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Tredje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Fjärde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Femte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Sjätte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Sjunde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57560" y="1604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Klicka för att redigera dispositionstextens format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Andra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Tredje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Fjärde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Femte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Sjätte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Sjunde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57200" y="160488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Klicka för att redigera dispositionstextens format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Andra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Tredje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Fjärde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Femte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Sjätte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Sjunde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" name="PlaceHolder 5"/>
          <p:cNvSpPr>
            <a:spLocks noGrp="1"/>
          </p:cNvSpPr>
          <p:nvPr>
            <p:ph type="sldNum" idx="3"/>
          </p:nvPr>
        </p:nvSpPr>
        <p:spPr>
          <a:xfrm>
            <a:off x="8428320" y="6414840"/>
            <a:ext cx="194040" cy="183960"/>
          </a:xfrm>
          <a:prstGeom prst="rect">
            <a:avLst/>
          </a:prstGeom>
          <a:noFill/>
          <a:ln w="12600">
            <a:noFill/>
          </a:ln>
        </p:spPr>
        <p:txBody>
          <a:bodyPr lIns="45720" rIns="4572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v-SE" sz="1200" strike="noStrike" u="none">
                <a:solidFill>
                  <a:srgbClr val="888888"/>
                </a:solidFill>
                <a:effectLst/>
                <a:uFillTx/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6CB523F-4F5B-4E80-BD9A-BA8CAB93ECC9}" type="slidenum">
              <a:rPr b="0" lang="sv-SE" sz="1200" strike="noStrike" u="none">
                <a:solidFill>
                  <a:srgbClr val="888888"/>
                </a:solidFill>
                <a:effectLst/>
                <a:uFillTx/>
                <a:latin typeface="Calibri"/>
                <a:ea typeface="Calibri"/>
              </a:rPr>
              <a:t>&lt;nummer&gt;</a:t>
            </a:fld>
            <a:endParaRPr b="0" lang="sv-S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678960"/>
            <a:ext cx="817488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Klicka för att redigera rubriktextens format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Klicka för att redigera dispositionstextens format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Andra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Tredje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Fjärde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Femte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Sjätte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Sjunde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560" y="1604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Klicka för att redigera dispositionstextens format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Andra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Tredje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Fjärde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Femte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Sjätte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Sjunde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160488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Klicka för att redigera dispositionstextens format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Andra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Tredje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Fjärde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Femte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Sjätte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Sjunde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sldNum" idx="4"/>
          </p:nvPr>
        </p:nvSpPr>
        <p:spPr>
          <a:xfrm>
            <a:off x="8428320" y="6414840"/>
            <a:ext cx="194040" cy="183960"/>
          </a:xfrm>
          <a:prstGeom prst="rect">
            <a:avLst/>
          </a:prstGeom>
          <a:noFill/>
          <a:ln w="12600">
            <a:noFill/>
          </a:ln>
        </p:spPr>
        <p:txBody>
          <a:bodyPr lIns="45720" rIns="4572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v-SE" sz="1200" strike="noStrike" u="none">
                <a:solidFill>
                  <a:srgbClr val="888888"/>
                </a:solidFill>
                <a:effectLst/>
                <a:uFillTx/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659E4BC-F6A7-4205-B437-18F1D390E143}" type="slidenum">
              <a:rPr b="0" lang="sv-SE" sz="1200" strike="noStrike" u="none">
                <a:solidFill>
                  <a:srgbClr val="888888"/>
                </a:solidFill>
                <a:effectLst/>
                <a:uFillTx/>
                <a:latin typeface="Calibri"/>
                <a:ea typeface="Calibri"/>
              </a:rPr>
              <a:t>&lt;nummer&gt;</a:t>
            </a:fld>
            <a:endParaRPr b="0" lang="sv-S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678960"/>
            <a:ext cx="817488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Klicka för att redigera rubriktextens format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Klicka för att redigera dispositionstextens format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Andra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Tredje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Fjärde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Femte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Sjätte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Sjunde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57560" y="160452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Klicka för att redigera dispositionstextens format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Andra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Tredje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Fjärde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Femte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Sjätte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Sjunde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457200" y="1604880"/>
            <a:ext cx="360" cy="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Klicka för att redigera dispositionstextens format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Andra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Tredje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Fjärde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Femte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Sjätte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Sjunde dispositionsnivån</a:t>
            </a: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sldNum" idx="5"/>
          </p:nvPr>
        </p:nvSpPr>
        <p:spPr>
          <a:xfrm>
            <a:off x="8428320" y="6414840"/>
            <a:ext cx="194040" cy="183960"/>
          </a:xfrm>
          <a:prstGeom prst="rect">
            <a:avLst/>
          </a:prstGeom>
          <a:noFill/>
          <a:ln w="12600">
            <a:noFill/>
          </a:ln>
        </p:spPr>
        <p:txBody>
          <a:bodyPr lIns="45720" rIns="4572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v-SE" sz="1200" strike="noStrike" u="none">
                <a:solidFill>
                  <a:srgbClr val="888888"/>
                </a:solidFill>
                <a:effectLst/>
                <a:uFillTx/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DB67B91-C87E-4EE6-8B67-CC72722AD822}" type="slidenum">
              <a:rPr b="0" lang="sv-SE" sz="1200" strike="noStrike" u="none">
                <a:solidFill>
                  <a:srgbClr val="888888"/>
                </a:solidFill>
                <a:effectLst/>
                <a:uFillTx/>
                <a:latin typeface="Calibri"/>
                <a:ea typeface="Calibri"/>
              </a:rPr>
              <a:t>&lt;nummer&gt;</a:t>
            </a:fld>
            <a:endParaRPr b="0" lang="sv-SE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SSH large.Jpeg" descr="SSH large.Jpeg"/>
          <p:cNvPicPr/>
          <p:nvPr/>
        </p:nvPicPr>
        <p:blipFill>
          <a:blip r:embed="rId1"/>
          <a:srcRect l="0" t="35494" r="0" b="35494"/>
          <a:stretch/>
        </p:blipFill>
        <p:spPr>
          <a:xfrm flipH="1">
            <a:off x="22680" y="0"/>
            <a:ext cx="9121320" cy="1719360"/>
          </a:xfrm>
          <a:prstGeom prst="rect">
            <a:avLst/>
          </a:prstGeom>
          <a:noFill/>
          <a:ln w="12600">
            <a:noFill/>
          </a:ln>
        </p:spPr>
      </p:pic>
      <p:pic>
        <p:nvPicPr>
          <p:cNvPr id="46" name="Bokmärke_ikon_pink.png" descr="Bokmärke_ikon_pink.png"/>
          <p:cNvPicPr/>
          <p:nvPr/>
        </p:nvPicPr>
        <p:blipFill>
          <a:blip r:embed="rId2"/>
          <a:stretch/>
        </p:blipFill>
        <p:spPr>
          <a:xfrm>
            <a:off x="7445160" y="-1530720"/>
            <a:ext cx="1394640" cy="3011400"/>
          </a:xfrm>
          <a:prstGeom prst="rect">
            <a:avLst/>
          </a:prstGeom>
          <a:noFill/>
          <a:ln w="12600">
            <a:noFill/>
          </a:ln>
        </p:spPr>
      </p:pic>
      <p:sp>
        <p:nvSpPr>
          <p:cNvPr id="47" name="textruta 11"/>
          <p:cNvSpPr/>
          <p:nvPr/>
        </p:nvSpPr>
        <p:spPr>
          <a:xfrm>
            <a:off x="7235640" y="650520"/>
            <a:ext cx="1788480" cy="4554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sv-SE" sz="1200" strike="noStrike" u="none">
                <a:solidFill>
                  <a:srgbClr val="821b36"/>
                </a:solidFill>
                <a:effectLst/>
                <a:uFillTx/>
                <a:latin typeface="Avenir Next Regular"/>
                <a:ea typeface="Avenir Next Regular"/>
              </a:rPr>
              <a:t>Vallgossen</a:t>
            </a:r>
            <a:endParaRPr b="0" lang="sv-SE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sv-SE" sz="1200" strike="noStrike" u="none">
                <a:solidFill>
                  <a:srgbClr val="821b36"/>
                </a:solidFill>
                <a:effectLst/>
                <a:uFillTx/>
                <a:latin typeface="Avenir Next Regular"/>
                <a:ea typeface="Avenir Next Regular"/>
              </a:rPr>
              <a:t>Aktiviteter</a:t>
            </a:r>
            <a:endParaRPr b="0" lang="sv-SE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" name="Vecka 1"/>
          <p:cNvSpPr/>
          <p:nvPr/>
        </p:nvSpPr>
        <p:spPr>
          <a:xfrm>
            <a:off x="7418520" y="255240"/>
            <a:ext cx="1422360" cy="4096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sv-SE" sz="2100" strike="noStrike" u="none">
                <a:solidFill>
                  <a:srgbClr val="821b36"/>
                </a:solidFill>
                <a:effectLst/>
                <a:uFillTx/>
                <a:latin typeface="Avenir Next Medium"/>
                <a:ea typeface="Avenir Next Medium"/>
              </a:rPr>
              <a:t>Vecka 38</a:t>
            </a:r>
            <a:endParaRPr b="0" lang="sv-SE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9" name="" descr=""/>
          <p:cNvPicPr/>
          <p:nvPr/>
        </p:nvPicPr>
        <p:blipFill>
          <a:blip r:embed="rId3">
            <a:alphaModFix amt="0"/>
          </a:blip>
          <a:srcRect l="9984" t="2949" r="44327" b="2261"/>
          <a:stretch/>
        </p:blipFill>
        <p:spPr>
          <a:xfrm>
            <a:off x="3960000" y="1978200"/>
            <a:ext cx="1212840" cy="483228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50" name="Tabell 3"/>
          <p:cNvGraphicFramePr/>
          <p:nvPr/>
        </p:nvGraphicFramePr>
        <p:xfrm>
          <a:off x="-11454480" y="-370800"/>
          <a:ext cx="9143640" cy="12900600"/>
        </p:xfrm>
        <a:graphic>
          <a:graphicData uri="http://schemas.openxmlformats.org/drawingml/2006/table">
            <a:tbl>
              <a:tblPr/>
              <a:tblGrid>
                <a:gridCol w="1393560"/>
                <a:gridCol w="1295640"/>
                <a:gridCol w="1318320"/>
                <a:gridCol w="1326240"/>
                <a:gridCol w="1422360"/>
                <a:gridCol w="1349280"/>
                <a:gridCol w="1038600"/>
              </a:tblGrid>
              <a:tr h="538560">
                <a:tc>
                  <a:txBody>
                    <a:bodyPr lIns="45720" rIns="457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sv-SE" sz="12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Avenir Book"/>
                          <a:ea typeface="Avenir Book"/>
                        </a:rPr>
                        <a:t>MÅNDAG 16</a:t>
                      </a:r>
                      <a:endParaRPr b="0" lang="sv-SE" sz="12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821b36"/>
                    </a:solidFill>
                  </a:tcPr>
                </a:tc>
                <a:tc>
                  <a:txBody>
                    <a:bodyPr lIns="45720" rIns="457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v-SE" sz="18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Arial"/>
                        </a:rPr>
                        <a:t>TISDAG 17</a:t>
                      </a:r>
                      <a:endParaRPr b="0" lang="sv-SE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821b36"/>
                    </a:solidFill>
                  </a:tcPr>
                </a:tc>
                <a:tc>
                  <a:txBody>
                    <a:bodyPr lIns="45720" rIns="457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v-SE" sz="18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Arial"/>
                        </a:rPr>
                        <a:t>ONSDAG 18</a:t>
                      </a:r>
                      <a:endParaRPr b="0" lang="sv-SE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821b36"/>
                    </a:solidFill>
                  </a:tcPr>
                </a:tc>
                <a:tc>
                  <a:txBody>
                    <a:bodyPr lIns="45720" rIns="457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v-SE" sz="18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Arial"/>
                        </a:rPr>
                        <a:t>TORSDAG 19</a:t>
                      </a:r>
                      <a:endParaRPr b="0" lang="sv-SE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821b36"/>
                    </a:solidFill>
                  </a:tcPr>
                </a:tc>
                <a:tc>
                  <a:txBody>
                    <a:bodyPr lIns="45720" rIns="457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v-SE" sz="18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Arial"/>
                        </a:rPr>
                        <a:t>FREDAG 20</a:t>
                      </a:r>
                      <a:endParaRPr b="0" lang="sv-SE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821b36"/>
                    </a:solidFill>
                  </a:tcPr>
                </a:tc>
                <a:tc>
                  <a:txBody>
                    <a:bodyPr lIns="45720" rIns="457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v-SE" sz="18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Arial"/>
                        </a:rPr>
                        <a:t>LÖRDAG 21</a:t>
                      </a:r>
                      <a:endParaRPr b="0" lang="sv-SE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821b36"/>
                    </a:solidFill>
                  </a:tcPr>
                </a:tc>
                <a:tc>
                  <a:txBody>
                    <a:bodyPr lIns="45720" rIns="457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v-SE" sz="18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Arial"/>
                        </a:rPr>
                        <a:t>SÖNDAG 22</a:t>
                      </a:r>
                      <a:endParaRPr b="0" lang="sv-SE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821b36"/>
                    </a:solidFill>
                  </a:tcPr>
                </a:tc>
              </a:tr>
              <a:tr h="374400">
                <a:tc>
                  <a:txBody>
                    <a:bodyPr lIns="45720" rIns="4572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v-SE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Kl 11.00-11.30</a:t>
                      </a: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v-SE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Kl 11.00-11.30</a:t>
                      </a: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v-SE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Kl 11.00-11.45</a:t>
                      </a: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v-SE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Kl 11.00-11.45</a:t>
                      </a: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171612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v-SE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Rörelseglädje</a:t>
                      </a: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v-SE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På våningarna</a:t>
                      </a: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v-SE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Plats: </a:t>
                      </a: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v-SE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På våningarna med USK </a:t>
                      </a: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v-SE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Rörelseglädje</a:t>
                      </a: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v-SE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På våningarna</a:t>
                      </a: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v-SE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Plats: </a:t>
                      </a: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v-SE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På våningarna med USK </a:t>
                      </a: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v-SE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Bingo</a:t>
                      </a: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v-SE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Plats: </a:t>
                      </a: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v-SE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Aktivitetsrummet</a:t>
                      </a: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v-SE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Öppen träning</a:t>
                      </a: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v-SE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Plats: </a:t>
                      </a: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v-SE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Aktivitetsrummet</a:t>
                      </a: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v-SE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Midsommarafton</a:t>
                      </a: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v-SE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Midsommar-dagen</a:t>
                      </a: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374400">
                <a:tc>
                  <a:txBody>
                    <a:bodyPr lIns="45720" rIns="4572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v-SE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Kl 13.30-15.10</a:t>
                      </a: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v-SE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Kl 14.00-15.00</a:t>
                      </a: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v-SE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Kl 13.30-15.30</a:t>
                      </a: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v-SE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Kl 14.00-15.00</a:t>
                      </a: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23846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v-SE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Bio</a:t>
                      </a: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v-SE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Midsommardröm i fattighuset</a:t>
                      </a: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v-SE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Vackra och rörande berättelse om ett småländskt fattighus och dess invånare. Pjäsen har karaktäriserats son ett lyriskt mellanspel i Lagerkvists dramatiska produktion och som ett litet poetiskt mästerverk.</a:t>
                      </a: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v-SE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Plats:</a:t>
                      </a: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v-SE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Aktivitetsrummet</a:t>
                      </a: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v-SE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Allsång</a:t>
                      </a: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v-SE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 Med Tua och Jonas</a:t>
                      </a: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v-SE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Plats:</a:t>
                      </a: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v-SE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Orangeriet</a:t>
                      </a: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v-SE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Vi klär midsommar-stången</a:t>
                      </a: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v-SE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Med ung omsorg</a:t>
                      </a: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v-SE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Plats:</a:t>
                      </a: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v-SE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Parken/ orangeriet vid regn</a:t>
                      </a: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v-SE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Midsommar firande</a:t>
                      </a: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v-SE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Med folkdans från den Akademiska Danslaget i Stockholm</a:t>
                      </a: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v-SE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Plats:</a:t>
                      </a: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v-SE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Parken/ runt Midsommarstång </a:t>
                      </a: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sv-SE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(vid regn i aulan Magnus Huss)</a:t>
                      </a: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371520">
                <a:tc>
                  <a:txBody>
                    <a:bodyPr lIns="45720" rIns="457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1" lang="sv-SE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venir Next Regular"/>
                        <a:ea typeface="Avenir Next Regular"/>
                      </a:endParaRPr>
                    </a:p>
                  </a:txBody>
                  <a:tcPr anchor="t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1" lang="sv-SE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venir Next Regular"/>
                        <a:ea typeface="Avenir Next Regular"/>
                      </a:endParaRPr>
                    </a:p>
                  </a:txBody>
                  <a:tcPr anchor="t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1" lang="sv-SE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venir Next Regular"/>
                        <a:ea typeface="Avenir Next Regular"/>
                      </a:endParaRPr>
                    </a:p>
                  </a:txBody>
                  <a:tcPr anchor="t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1" lang="sv-SE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venir Next Regular"/>
                        <a:ea typeface="Avenir Next Regular"/>
                      </a:endParaRPr>
                    </a:p>
                  </a:txBody>
                  <a:tcPr anchor="t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2000" rIns="72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1" lang="sv-SE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venir Next Regular"/>
                        <a:ea typeface="Avenir Next Regular"/>
                      </a:endParaRPr>
                    </a:p>
                  </a:txBody>
                  <a:tcPr anchor="t" marL="72000" marR="72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Bahnschrift"/>
                        <a:ea typeface="Bahnschrift"/>
                      </a:endParaRPr>
                    </a:p>
                  </a:txBody>
                  <a:tcPr anchor="t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1" lang="sv-SE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venir Next Regular"/>
                        <a:ea typeface="Avenir Next Regular"/>
                      </a:endParaRPr>
                    </a:p>
                  </a:txBody>
                  <a:tcPr anchor="t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1" name="Aktivitetsansvariga  Namn Namnsson Mobil xxx-xxx xx xx Namn Namnsson  Mobil xxx-xxx xx xx…"/>
          <p:cNvSpPr/>
          <p:nvPr/>
        </p:nvSpPr>
        <p:spPr>
          <a:xfrm>
            <a:off x="34920" y="6480000"/>
            <a:ext cx="6321240" cy="3369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5000" bIns="45000" anchor="t">
            <a:spAutoFit/>
          </a:bodyPr>
          <a:p>
            <a:pPr>
              <a:lnSpc>
                <a:spcPct val="60000"/>
              </a:lnSpc>
              <a:tabLst>
                <a:tab algn="l" pos="0"/>
              </a:tabLst>
            </a:pPr>
            <a:r>
              <a:rPr b="1" lang="sv-SE" sz="900" strike="noStrike" u="none">
                <a:solidFill>
                  <a:srgbClr val="000000"/>
                </a:solidFill>
                <a:effectLst/>
                <a:uFillTx/>
                <a:latin typeface="Avenir Next Regular"/>
                <a:ea typeface="Avenir Next Regular"/>
              </a:rPr>
              <a:t>Aktivitetsansvariga  Carina Burman</a:t>
            </a:r>
            <a:r>
              <a:rPr b="0" lang="sv-SE" sz="900" strike="noStrike" u="none">
                <a:solidFill>
                  <a:srgbClr val="000000"/>
                </a:solidFill>
                <a:effectLst/>
                <a:uFillTx/>
                <a:latin typeface="Avenir Next Regular"/>
                <a:ea typeface="Avenir Next Regular"/>
              </a:rPr>
              <a:t> Mobil 073-917- 74 48  </a:t>
            </a:r>
            <a:r>
              <a:rPr b="1" lang="sv-SE" sz="900" strike="noStrike" u="none">
                <a:solidFill>
                  <a:srgbClr val="000000"/>
                </a:solidFill>
                <a:effectLst/>
                <a:uFillTx/>
                <a:latin typeface="Avenir Next Regular"/>
                <a:ea typeface="Avenir Next Regular"/>
              </a:rPr>
              <a:t> Astrid Wildner Wybert  </a:t>
            </a:r>
            <a:r>
              <a:rPr b="0" lang="sv-SE" sz="900" strike="noStrike" u="none">
                <a:solidFill>
                  <a:srgbClr val="000000"/>
                </a:solidFill>
                <a:effectLst/>
                <a:uFillTx/>
                <a:latin typeface="Avenir Next Regular"/>
                <a:ea typeface="Avenir Next Regular"/>
              </a:rPr>
              <a:t>Mobil 072-468-99 88</a:t>
            </a:r>
            <a:endParaRPr b="0" lang="sv-SE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60000"/>
              </a:lnSpc>
              <a:tabLst>
                <a:tab algn="l" pos="0"/>
              </a:tabLst>
            </a:pPr>
            <a:endParaRPr b="0" lang="sv-SE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60000"/>
              </a:lnSpc>
              <a:tabLst>
                <a:tab algn="l" pos="0"/>
              </a:tabLst>
            </a:pPr>
            <a:r>
              <a:rPr b="0" lang="sv-SE" sz="900" strike="noStrike" u="none">
                <a:solidFill>
                  <a:srgbClr val="000000"/>
                </a:solidFill>
                <a:effectLst/>
                <a:uFillTx/>
                <a:latin typeface="Avenir Next Regular"/>
                <a:ea typeface="Avenir Next Regular"/>
              </a:rPr>
              <a:t>e-post: Aktivitetsansvariga-</a:t>
            </a:r>
            <a:r>
              <a:rPr b="0" lang="sv-SE" sz="900" strike="noStrike" u="sng">
                <a:solidFill>
                  <a:srgbClr val="000000"/>
                </a:solidFill>
                <a:effectLst/>
                <a:uFillTx/>
                <a:latin typeface="Avenir Next Regular"/>
                <a:ea typeface="Avenir Next Regular"/>
              </a:rPr>
              <a:t>vo@</a:t>
            </a:r>
            <a:r>
              <a:rPr b="0" lang="sv-SE" sz="900" strike="noStrike" u="none">
                <a:solidFill>
                  <a:srgbClr val="000000"/>
                </a:solidFill>
                <a:effectLst/>
                <a:uFillTx/>
                <a:latin typeface="Avenir Next Regular"/>
                <a:ea typeface="Avenir Next Regular"/>
              </a:rPr>
              <a:t>Stockholmssjukhem</a:t>
            </a:r>
            <a:r>
              <a:rPr b="0" lang="sv-SE" sz="900" strike="noStrike" u="sng">
                <a:solidFill>
                  <a:srgbClr val="000000"/>
                </a:solidFill>
                <a:effectLst/>
                <a:uFillTx/>
                <a:latin typeface="Avenir Next Regular"/>
                <a:ea typeface="Avenir Next Regular"/>
              </a:rPr>
              <a:t>.se</a:t>
            </a:r>
            <a:endParaRPr b="0" lang="sv-SE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" name=""/>
          <p:cNvSpPr/>
          <p:nvPr/>
        </p:nvSpPr>
        <p:spPr>
          <a:xfrm>
            <a:off x="9180000" y="2520000"/>
            <a:ext cx="360" cy="498240"/>
          </a:xfrm>
          <a:custGeom>
            <a:avLst/>
            <a:gdLst>
              <a:gd name="textAreaLeft" fmla="*/ 0 w 360"/>
              <a:gd name="textAreaRight" fmla="*/ 377487360 w 360"/>
              <a:gd name="textAreaTop" fmla="*/ 0 h 498240"/>
              <a:gd name="textAreaBottom" fmla="*/ 505440 h 49824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10800" y="5143"/>
                </a:moveTo>
                <a:cubicBezTo>
                  <a:pt x="7593" y="5143"/>
                  <a:pt x="5143" y="7593"/>
                  <a:pt x="5143" y="10800"/>
                </a:cubicBezTo>
                <a:cubicBezTo>
                  <a:pt x="5143" y="14007"/>
                  <a:pt x="7593" y="16457"/>
                  <a:pt x="10800" y="16457"/>
                </a:cubicBezTo>
                <a:cubicBezTo>
                  <a:pt x="14007" y="16457"/>
                  <a:pt x="16457" y="14007"/>
                  <a:pt x="16457" y="10800"/>
                </a:cubicBezTo>
                <a:cubicBezTo>
                  <a:pt x="16457" y="7593"/>
                  <a:pt x="14007" y="5143"/>
                  <a:pt x="10800" y="5143"/>
                </a:cubicBezTo>
                <a:close/>
                <a:moveTo>
                  <a:pt x="0" y="10800"/>
                </a:moveTo>
                <a:cubicBezTo>
                  <a:pt x="0" y="9159"/>
                  <a:pt x="1010" y="7827"/>
                  <a:pt x="2468" y="7371"/>
                </a:cubicBezTo>
                <a:cubicBezTo>
                  <a:pt x="2205" y="6866"/>
                  <a:pt x="2057" y="6285"/>
                  <a:pt x="2057" y="5657"/>
                </a:cubicBezTo>
                <a:cubicBezTo>
                  <a:pt x="2057" y="3617"/>
                  <a:pt x="3616" y="2057"/>
                  <a:pt x="5657" y="2057"/>
                </a:cubicBezTo>
                <a:cubicBezTo>
                  <a:pt x="6285" y="2057"/>
                  <a:pt x="6867" y="2206"/>
                  <a:pt x="7371" y="2468"/>
                </a:cubicBezTo>
                <a:cubicBezTo>
                  <a:pt x="7827" y="1010"/>
                  <a:pt x="9158" y="0"/>
                  <a:pt x="10800" y="0"/>
                </a:cubicBezTo>
                <a:cubicBezTo>
                  <a:pt x="12442" y="0"/>
                  <a:pt x="13773" y="1010"/>
                  <a:pt x="14229" y="2468"/>
                </a:cubicBezTo>
                <a:cubicBezTo>
                  <a:pt x="14733" y="2206"/>
                  <a:pt x="15315" y="2057"/>
                  <a:pt x="15943" y="2057"/>
                </a:cubicBezTo>
                <a:cubicBezTo>
                  <a:pt x="17984" y="2057"/>
                  <a:pt x="19543" y="3617"/>
                  <a:pt x="19543" y="5657"/>
                </a:cubicBezTo>
                <a:cubicBezTo>
                  <a:pt x="19543" y="6285"/>
                  <a:pt x="19395" y="6866"/>
                  <a:pt x="19132" y="7371"/>
                </a:cubicBezTo>
                <a:cubicBezTo>
                  <a:pt x="20590" y="7827"/>
                  <a:pt x="21600" y="9159"/>
                  <a:pt x="21600" y="10800"/>
                </a:cubicBezTo>
                <a:cubicBezTo>
                  <a:pt x="21600" y="12441"/>
                  <a:pt x="20590" y="13773"/>
                  <a:pt x="19132" y="14229"/>
                </a:cubicBezTo>
                <a:cubicBezTo>
                  <a:pt x="19395" y="14734"/>
                  <a:pt x="19543" y="15315"/>
                  <a:pt x="19543" y="15943"/>
                </a:cubicBezTo>
                <a:cubicBezTo>
                  <a:pt x="19543" y="17983"/>
                  <a:pt x="17984" y="19543"/>
                  <a:pt x="15943" y="19543"/>
                </a:cubicBezTo>
                <a:cubicBezTo>
                  <a:pt x="15315" y="19543"/>
                  <a:pt x="14733" y="19394"/>
                  <a:pt x="14229" y="19132"/>
                </a:cubicBezTo>
                <a:cubicBezTo>
                  <a:pt x="13773" y="20590"/>
                  <a:pt x="12442" y="21600"/>
                  <a:pt x="10800" y="21600"/>
                </a:cubicBezTo>
                <a:cubicBezTo>
                  <a:pt x="9158" y="21600"/>
                  <a:pt x="7827" y="20590"/>
                  <a:pt x="7371" y="19132"/>
                </a:cubicBezTo>
                <a:cubicBezTo>
                  <a:pt x="6867" y="19394"/>
                  <a:pt x="6285" y="19543"/>
                  <a:pt x="5657" y="19543"/>
                </a:cubicBezTo>
                <a:cubicBezTo>
                  <a:pt x="3616" y="19543"/>
                  <a:pt x="2057" y="17983"/>
                  <a:pt x="2057" y="15943"/>
                </a:cubicBezTo>
                <a:cubicBezTo>
                  <a:pt x="2057" y="15315"/>
                  <a:pt x="2205" y="14734"/>
                  <a:pt x="2468" y="14229"/>
                </a:cubicBezTo>
                <a:cubicBezTo>
                  <a:pt x="1010" y="13773"/>
                  <a:pt x="0" y="12441"/>
                  <a:pt x="0" y="10800"/>
                </a:cubicBez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sv-SE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graphicFrame>
        <p:nvGraphicFramePr>
          <p:cNvPr id="53" name="Tabell 1"/>
          <p:cNvGraphicFramePr/>
          <p:nvPr/>
        </p:nvGraphicFramePr>
        <p:xfrm>
          <a:off x="0" y="1720800"/>
          <a:ext cx="9179640" cy="5978880"/>
        </p:xfrm>
        <a:graphic>
          <a:graphicData uri="http://schemas.openxmlformats.org/drawingml/2006/table">
            <a:tbl>
              <a:tblPr/>
              <a:tblGrid>
                <a:gridCol w="1476000"/>
                <a:gridCol w="1330200"/>
                <a:gridCol w="1295640"/>
                <a:gridCol w="1314720"/>
                <a:gridCol w="1393200"/>
                <a:gridCol w="984960"/>
                <a:gridCol w="1385280"/>
              </a:tblGrid>
              <a:tr h="270360">
                <a:tc>
                  <a:txBody>
                    <a:bodyPr lIns="45720" rIns="457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sv-SE" sz="12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Avenir Book"/>
                          <a:ea typeface="Avenir Book"/>
                        </a:rPr>
                        <a:t>MÅNDAG 15</a:t>
                      </a:r>
                      <a:endParaRPr b="0" lang="sv-SE" sz="12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821b36"/>
                    </a:solidFill>
                  </a:tcPr>
                </a:tc>
                <a:tc>
                  <a:txBody>
                    <a:bodyPr lIns="45720" rIns="457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sv-SE" sz="12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Avenir Book"/>
                          <a:ea typeface="Avenir Book"/>
                        </a:rPr>
                        <a:t>TISDAG 16</a:t>
                      </a:r>
                      <a:endParaRPr b="0" lang="sv-SE" sz="12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821b36"/>
                    </a:solidFill>
                  </a:tcPr>
                </a:tc>
                <a:tc>
                  <a:txBody>
                    <a:bodyPr lIns="45720" rIns="457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sv-SE" sz="12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Avenir Book"/>
                          <a:ea typeface="Avenir Book"/>
                        </a:rPr>
                        <a:t>ONSDAG 17</a:t>
                      </a:r>
                      <a:endParaRPr b="0" lang="sv-SE" sz="12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821b36"/>
                    </a:solidFill>
                  </a:tcPr>
                </a:tc>
                <a:tc>
                  <a:txBody>
                    <a:bodyPr lIns="45720" rIns="457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sv-SE" sz="12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Avenir Book"/>
                          <a:ea typeface="Avenir Book"/>
                        </a:rPr>
                        <a:t>TORSDAG 18</a:t>
                      </a:r>
                      <a:endParaRPr b="0" lang="sv-SE" sz="12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821b36"/>
                    </a:solidFill>
                  </a:tcPr>
                </a:tc>
                <a:tc>
                  <a:txBody>
                    <a:bodyPr lIns="45720" rIns="457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sv-SE" sz="12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Avenir Book"/>
                          <a:ea typeface="Avenir Book"/>
                        </a:rPr>
                        <a:t>FREDAG 19</a:t>
                      </a:r>
                      <a:endParaRPr b="0" lang="sv-SE" sz="12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821b36"/>
                    </a:solidFill>
                  </a:tcPr>
                </a:tc>
                <a:tc>
                  <a:txBody>
                    <a:bodyPr lIns="45720" rIns="457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sv-SE" sz="12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Avenir Book"/>
                          <a:ea typeface="Avenir Book"/>
                        </a:rPr>
                        <a:t>LÖRDAG 20</a:t>
                      </a:r>
                      <a:endParaRPr b="0" lang="sv-SE" sz="12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821b36"/>
                    </a:solidFill>
                  </a:tcPr>
                </a:tc>
                <a:tc>
                  <a:txBody>
                    <a:bodyPr lIns="45720" rIns="457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sv-SE" sz="12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Avenir Book"/>
                          <a:ea typeface="Avenir Book"/>
                        </a:rPr>
                        <a:t>SÖNDAG 21</a:t>
                      </a:r>
                      <a:endParaRPr b="0" lang="sv-SE" sz="12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821b36"/>
                    </a:solidFill>
                  </a:tcPr>
                </a:tc>
              </a:tr>
              <a:tr h="347760">
                <a:tc>
                  <a:txBody>
                    <a:bodyPr lIns="45720" rIns="4572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sv-SE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venir Next Regular"/>
                        </a:rPr>
                        <a:t>FM</a:t>
                      </a:r>
                      <a:endParaRPr b="0" lang="sv-SE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sv-SE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venir Next Regular"/>
                        </a:rPr>
                        <a:t>FM</a:t>
                      </a:r>
                      <a:endParaRPr b="0" lang="sv-SE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sv-SE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venir Next Regular"/>
                        </a:rPr>
                        <a:t>Kl 11.00-11.30</a:t>
                      </a:r>
                      <a:endParaRPr b="0" lang="sv-SE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sv-SE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venir Next Regular"/>
                        </a:rPr>
                        <a:t>Kl 11.00-11.45</a:t>
                      </a:r>
                      <a:endParaRPr b="0" lang="sv-SE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sv-SE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venir Next Regular"/>
                        </a:rPr>
                        <a:t>FM</a:t>
                      </a:r>
                      <a:endParaRPr b="0" lang="sv-SE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b">
                      <a:noAutofit/>
                    </a:bodyPr>
                    <a:p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b">
                      <a:noAutofit/>
                    </a:bodyPr>
                    <a:p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133596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sv-SE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Egen aktivitet</a:t>
                      </a:r>
                      <a:endParaRPr b="0" lang="sv-SE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sv-SE" sz="1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Plats:</a:t>
                      </a:r>
                      <a:r>
                        <a:rPr b="1" lang="sv-SE" sz="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 </a:t>
                      </a:r>
                      <a:endParaRPr b="0" lang="sv-SE" sz="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sv-SE" sz="1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På våningarna med USK </a:t>
                      </a:r>
                      <a:endParaRPr b="0" lang="sv-SE" sz="1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sv-SE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Egen aktivitet</a:t>
                      </a:r>
                      <a:endParaRPr b="0" lang="sv-SE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sv-SE" sz="1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Plats:</a:t>
                      </a:r>
                      <a:r>
                        <a:rPr b="1" lang="sv-SE" sz="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 </a:t>
                      </a:r>
                      <a:endParaRPr b="0" lang="sv-SE" sz="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sv-SE" sz="1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På våningarna med USK </a:t>
                      </a:r>
                      <a:endParaRPr b="0" lang="sv-SE" sz="1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sv-SE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Bingo</a:t>
                      </a:r>
                      <a:endParaRPr b="0" lang="sv-SE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sv-SE" sz="1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Plats:</a:t>
                      </a:r>
                      <a:r>
                        <a:rPr b="1" lang="sv-SE" sz="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 </a:t>
                      </a:r>
                      <a:endParaRPr b="0" lang="sv-SE" sz="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sv-SE" sz="1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Aktivitetsrummet</a:t>
                      </a:r>
                      <a:endParaRPr b="0" lang="sv-SE" sz="1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sv-SE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Öppen träning</a:t>
                      </a:r>
                      <a:endParaRPr b="0" lang="sv-SE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sv-SE" sz="1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Plats:</a:t>
                      </a:r>
                      <a:r>
                        <a:rPr b="1" lang="sv-SE" sz="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 </a:t>
                      </a:r>
                      <a:endParaRPr b="0" lang="sv-SE" sz="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sv-SE" sz="1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Aktivitetsrummet </a:t>
                      </a:r>
                      <a:endParaRPr b="0" lang="sv-SE" sz="1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sv-SE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Egen aktivitet</a:t>
                      </a:r>
                      <a:endParaRPr b="0" lang="sv-SE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sv-SE" sz="9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venir Next Regular"/>
                        </a:rPr>
                        <a:t>På </a:t>
                      </a:r>
                      <a:endParaRPr b="0" lang="sv-SE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sv-SE" sz="1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Plats:</a:t>
                      </a:r>
                      <a:r>
                        <a:rPr b="1" lang="sv-SE" sz="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 </a:t>
                      </a:r>
                      <a:endParaRPr b="0" lang="sv-SE" sz="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sv-SE" sz="1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På våningarna med USK </a:t>
                      </a:r>
                      <a:endParaRPr b="0" lang="sv-SE" sz="1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347760">
                <a:tc>
                  <a:txBody>
                    <a:bodyPr lIns="45720" rIns="4572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sv-SE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venir Next Regular"/>
                        </a:rPr>
                        <a:t>Kl 13.30-15.00</a:t>
                      </a:r>
                      <a:endParaRPr b="0" lang="sv-SE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sv-SE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venir Next Regular"/>
                        </a:rPr>
                        <a:t>Kl 13.30-15.30</a:t>
                      </a:r>
                      <a:endParaRPr b="0" lang="sv-SE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b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sv-SE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venir Next Regular"/>
                        </a:rPr>
                        <a:t>Kl 14.00-15.00</a:t>
                      </a:r>
                      <a:endParaRPr b="0" lang="sv-SE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sv-SE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venir Next Regular"/>
                        </a:rPr>
                        <a:t>Kl 14.00-14.45</a:t>
                      </a:r>
                      <a:endParaRPr b="0" lang="sv-SE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sv-SE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venir Next Regular"/>
                        </a:rPr>
                        <a:t>Kl 14.00-15.00</a:t>
                      </a:r>
                      <a:endParaRPr b="0" lang="sv-SE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b">
                      <a:noAutofit/>
                    </a:bodyPr>
                    <a:p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sv-SE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venir Next Regular"/>
                        </a:rPr>
                        <a:t>Kl 13.30-15.00</a:t>
                      </a:r>
                      <a:endParaRPr b="0" lang="sv-SE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293472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sv-SE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 Black"/>
                          <a:ea typeface="Microsoft YaHei"/>
                        </a:rPr>
                        <a:t>Bakstuga</a:t>
                      </a:r>
                      <a:r>
                        <a:rPr b="0" lang="sv-SE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Microsoft YaHei"/>
                        </a:rPr>
                        <a:t> </a:t>
                      </a: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sv-SE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Microsoft YaHei"/>
                        </a:rPr>
                        <a:t>Vi bakar jitterbugg</a:t>
                      </a:r>
                      <a:endParaRPr b="0" lang="sv-SE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sv-SE" sz="1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Plats:</a:t>
                      </a:r>
                      <a:endParaRPr b="0" lang="sv-SE" sz="1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sv-SE" sz="105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venir Next Regular"/>
                        </a:rPr>
                        <a:t>Aktivitetsrummet</a:t>
                      </a:r>
                      <a:endParaRPr b="0" lang="sv-SE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sv-SE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 Black"/>
                          <a:ea typeface="Microsoft YaHei"/>
                        </a:rPr>
                        <a:t>Bio</a:t>
                      </a:r>
                      <a:r>
                        <a:rPr b="0" lang="sv-SE" sz="18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Microsoft YaHei"/>
                        </a:rPr>
                        <a:t> </a:t>
                      </a:r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sv-SE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Microsoft YaHei"/>
                        </a:rPr>
                        <a:t>Andra akten</a:t>
                      </a:r>
                      <a:endParaRPr b="0" lang="sv-SE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sv-SE" sz="9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Microsoft YaHei"/>
                        </a:rPr>
                        <a:t>En romantisk dramakomedi om nyblivna pensionären Eva vars exman nyligen flyttat in tvärs över gatan med sin nya fru. Lena Olin, Rolf Lassgård</a:t>
                      </a:r>
                      <a:endParaRPr b="0" lang="sv-SE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sv-SE" sz="1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Plats:</a:t>
                      </a:r>
                      <a:endParaRPr b="0" lang="sv-SE" sz="1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sv-SE" sz="105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venir Next Regular"/>
                        </a:rPr>
                        <a:t>Aktivitetsrummet</a:t>
                      </a:r>
                      <a:endParaRPr b="0" lang="sv-SE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sv-SE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Afternoon Tea</a:t>
                      </a:r>
                      <a:endParaRPr b="0" lang="sv-SE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sv-SE" sz="1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Plats:</a:t>
                      </a:r>
                      <a:endParaRPr b="0" lang="sv-SE" sz="1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sv-SE" sz="105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venir Next Regular"/>
                        </a:rPr>
                        <a:t>Orangeriet</a:t>
                      </a:r>
                      <a:endParaRPr b="0" lang="sv-SE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sv-SE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Dansbana</a:t>
                      </a:r>
                      <a:endParaRPr b="0" lang="sv-SE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sv-SE" sz="1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Plats:</a:t>
                      </a:r>
                      <a:endParaRPr b="0" lang="sv-SE" sz="1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sv-SE" sz="105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venir Next Regular"/>
                        </a:rPr>
                        <a:t>Aktivitetsrummet</a:t>
                      </a:r>
                      <a:endParaRPr b="0" lang="sv-SE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sv-SE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Fredagsdrink</a:t>
                      </a:r>
                      <a:endParaRPr b="0" lang="sv-SE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sv-SE" sz="1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Plats:</a:t>
                      </a:r>
                      <a:endParaRPr b="0" lang="sv-SE" sz="1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sv-SE" sz="105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venir Next Regular"/>
                        </a:rPr>
                        <a:t>Orangeriet</a:t>
                      </a:r>
                      <a:endParaRPr b="0" lang="sv-SE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sv-SE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 Ung Omsorg</a:t>
                      </a:r>
                      <a:endParaRPr b="0" lang="sv-SE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sv-SE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venir Next Regular"/>
                        </a:rPr>
                        <a:t>Måla naglarna/ Fia med knuff</a:t>
                      </a:r>
                      <a:endParaRPr b="0" lang="sv-SE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sv-SE" sz="1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venir Next Regular"/>
                          <a:ea typeface="Avenir Next Regular"/>
                        </a:rPr>
                        <a:t>Plats</a:t>
                      </a:r>
                      <a:endParaRPr b="0" lang="sv-SE" sz="1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sv-SE" sz="105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venir Next Regular"/>
                        </a:rPr>
                        <a:t>På våningarna</a:t>
                      </a:r>
                      <a:endParaRPr b="0" lang="sv-SE" sz="105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sv-SE" sz="1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  <a:tr h="343440">
                <a:tc>
                  <a:txBody>
                    <a:bodyPr lIns="45720" rIns="45720" anchor="t">
                      <a:noAutofit/>
                    </a:bodyPr>
                    <a:p>
                      <a:endParaRPr b="1" lang="sv-SE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venir Next Regular"/>
                        <a:ea typeface="Avenir Next Regular"/>
                      </a:endParaRPr>
                    </a:p>
                  </a:txBody>
                  <a:tcPr anchor="t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1" lang="sv-SE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venir Next Regular"/>
                        <a:ea typeface="Avenir Next Regular"/>
                      </a:endParaRPr>
                    </a:p>
                  </a:txBody>
                  <a:tcPr anchor="t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1" lang="sv-SE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venir Next Regular"/>
                        <a:ea typeface="Avenir Next Regular"/>
                      </a:endParaRPr>
                    </a:p>
                  </a:txBody>
                  <a:tcPr anchor="t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1" lang="sv-SE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venir Next Regular"/>
                        <a:ea typeface="Avenir Next Regular"/>
                      </a:endParaRPr>
                    </a:p>
                  </a:txBody>
                  <a:tcPr anchor="t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2000" rIns="72000" anchor="t">
                      <a:noAutofit/>
                    </a:bodyPr>
                    <a:p>
                      <a:endParaRPr b="1" lang="sv-SE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venir Next Regular"/>
                        <a:ea typeface="Avenir Next Regular"/>
                      </a:endParaRPr>
                    </a:p>
                  </a:txBody>
                  <a:tcPr anchor="t" marL="72000" marR="72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sv-SE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Bahnschrift"/>
                        <a:ea typeface="Bahnschrift"/>
                      </a:endParaRPr>
                    </a:p>
                  </a:txBody>
                  <a:tcPr anchor="t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1" lang="sv-SE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venir Next Regular"/>
                        <a:ea typeface="Avenir Next Regular"/>
                      </a:endParaRPr>
                    </a:p>
                  </a:txBody>
                  <a:tcPr anchor="t" marL="45720" marR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4" name="Logotyp_SSH_RGB-2.png 2" descr="Logotyp_SSH_RGB-2.png"/>
          <p:cNvPicPr/>
          <p:nvPr/>
        </p:nvPicPr>
        <p:blipFill>
          <a:blip r:embed="rId4"/>
          <a:stretch/>
        </p:blipFill>
        <p:spPr>
          <a:xfrm>
            <a:off x="7804800" y="6483960"/>
            <a:ext cx="1214640" cy="253080"/>
          </a:xfrm>
          <a:prstGeom prst="rect">
            <a:avLst/>
          </a:prstGeom>
          <a:noFill/>
          <a:ln w="126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Aktivitetsschema_mån-sön_Vinter">
  <a:themeElements>
    <a:clrScheme name="Aktivitetsschema_mån-sön_Vin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ktivitetsschema_mån-sön_Vinter">
  <a:themeElements>
    <a:clrScheme name="Aktivitetsschema_mån-sön_Vin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Aktivitetsschema_mån-sön_Vinter">
  <a:themeElements>
    <a:clrScheme name="Aktivitetsschema_mån-sön_Vin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Aktivitetsschema_mån-sön_Vinter">
  <a:themeElements>
    <a:clrScheme name="Aktivitetsschema_mån-sön_Vin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Aktivitetsschema_mån-sön_Vinter">
  <a:themeElements>
    <a:clrScheme name="Aktivitetsschema_mån-sön_Vin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3289</TotalTime>
  <Application>LibreOffice/25.2.5.2$Windows_X86_64 LibreOffice_project/03d19516eb2e1dd5d4ccd751a0d6f35f35e08022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Susanna Engström</dc:creator>
  <dc:description/>
  <dc:language>sv-SE</dc:language>
  <cp:lastModifiedBy/>
  <cp:lastPrinted>2025-09-04T13:40:58Z</cp:lastPrinted>
  <dcterms:modified xsi:type="dcterms:W3CDTF">2025-09-09T13:39:14Z</dcterms:modified>
  <cp:revision>302</cp:revision>
  <dc:subject/>
  <dc:title>PowerPoint-presentation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Bildspel på skärmen (4:3)</vt:lpwstr>
  </property>
  <property fmtid="{D5CDD505-2E9C-101B-9397-08002B2CF9AE}" pid="3" name="Slides">
    <vt:r8>1</vt:r8>
  </property>
</Properties>
</file>