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8CFCF"/>
          </a:solidFill>
        </a:fill>
      </a:tcStyle>
    </a:wholeTbl>
    <a:band2H>
      <a:tcTxStyle/>
      <a:tcStyle>
        <a:tcBdr/>
        <a:fill>
          <a:solidFill>
            <a:srgbClr val="F4E8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Platshållare för text 4"/>
          <p:cNvSpPr>
            <a:spLocks noGrp="1"/>
          </p:cNvSpPr>
          <p:nvPr>
            <p:ph type="body" sz="quarter" idx="21"/>
          </p:nvPr>
        </p:nvSpPr>
        <p:spPr>
          <a:xfrm>
            <a:off x="4645025" y="1535111"/>
            <a:ext cx="4041775" cy="639765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5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Platshållare för text 3"/>
          <p:cNvSpPr>
            <a:spLocks noGrp="1"/>
          </p:cNvSpPr>
          <p:nvPr>
            <p:ph type="body" sz="half" idx="21"/>
          </p:nvPr>
        </p:nvSpPr>
        <p:spPr>
          <a:xfrm>
            <a:off x="457198" y="1435100"/>
            <a:ext cx="3008316" cy="46910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83" name="Platshållare för bild 2"/>
          <p:cNvSpPr>
            <a:spLocks noGrp="1"/>
          </p:cNvSpPr>
          <p:nvPr>
            <p:ph type="pic" sz="half" idx="21"/>
          </p:nvPr>
        </p:nvSpPr>
        <p:spPr>
          <a:xfrm>
            <a:off x="1792288" y="612775"/>
            <a:ext cx="5486402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28178" y="6414761"/>
            <a:ext cx="258623" cy="248303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aktivitetsansvariga-vo@Stockholmssjukhem.se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SSH large.Jpeg" descr="SSH large.Jpeg"/>
          <p:cNvPicPr>
            <a:picLocks noChangeAspect="1"/>
          </p:cNvPicPr>
          <p:nvPr/>
        </p:nvPicPr>
        <p:blipFill>
          <a:blip r:embed="rId2"/>
          <a:srcRect t="35488" b="35488"/>
          <a:stretch>
            <a:fillRect/>
          </a:stretch>
        </p:blipFill>
        <p:spPr>
          <a:xfrm flipH="1">
            <a:off x="-250" y="-390955"/>
            <a:ext cx="9219012" cy="1783728"/>
          </a:xfrm>
          <a:prstGeom prst="rect">
            <a:avLst/>
          </a:prstGeom>
          <a:ln w="12700">
            <a:miter lim="400000"/>
          </a:ln>
        </p:spPr>
      </p:pic>
      <p:pic>
        <p:nvPicPr>
          <p:cNvPr id="95" name="Bokmärke_ikon_pink.png" descr="Bokmärke_ikon_pin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5308" y="-1537864"/>
            <a:ext cx="1458919" cy="3075728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96" name="Tabell 3"/>
          <p:cNvGraphicFramePr/>
          <p:nvPr>
            <p:extLst>
              <p:ext uri="{D42A27DB-BD31-4B8C-83A1-F6EECF244321}">
                <p14:modId xmlns:p14="http://schemas.microsoft.com/office/powerpoint/2010/main" val="2245420675"/>
              </p:ext>
            </p:extLst>
          </p:nvPr>
        </p:nvGraphicFramePr>
        <p:xfrm>
          <a:off x="10160" y="1406340"/>
          <a:ext cx="9133840" cy="5857541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310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18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32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8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88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40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65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3499"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MÅNDAG 23</a:t>
                      </a: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TISDAG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24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ONSDAG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25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TORSDAG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</a:t>
                      </a:r>
                      <a:r>
                        <a:rPr lang="sv-SE" sz="1200" dirty="0">
                          <a:solidFill>
                            <a:schemeClr val="tx1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</a:t>
                      </a:r>
                      <a:r>
                        <a:rPr lang="sv-SE" sz="1200" dirty="0">
                          <a:solidFill>
                            <a:schemeClr val="bg1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26</a:t>
                      </a:r>
                      <a:endParaRPr sz="1200" dirty="0">
                        <a:solidFill>
                          <a:schemeClr val="tx1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FREDAG 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27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LÖRDAG 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28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en-US" sz="1200" b="0" i="0" u="none" strike="noStrike" cap="none" spc="0" baseline="0">
                          <a:solidFill>
                            <a:srgbClr val="FFFFFF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SÖNDAG</a:t>
                      </a:r>
                      <a:r>
                        <a:rPr lang="en-US" sz="1800" b="1" i="0" u="none" strike="noStrike" cap="none" spc="0" baseline="0">
                          <a:solidFill>
                            <a:srgbClr val="FFFFFF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 </a:t>
                      </a:r>
                      <a:r>
                        <a:rPr lang="en-US" sz="1200" b="0" i="0" u="none" strike="noStrike" cap="none" spc="0" baseline="0" dirty="0">
                          <a:solidFill>
                            <a:srgbClr val="FFFFFF"/>
                          </a:solidFill>
                          <a:effectLst/>
                          <a:uFillTx/>
                          <a:latin typeface="Avenir Book"/>
                          <a:ea typeface="+mn-ea"/>
                          <a:cs typeface="+mn-cs"/>
                          <a:sym typeface="Calibri"/>
                        </a:rPr>
                        <a:t>1</a:t>
                      </a:r>
                      <a:endParaRPr sz="1200" b="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4543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—11.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0—11.</a:t>
                      </a:r>
                      <a:r>
                        <a:rPr lang="sv-SE" sz="140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10.30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1.00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—11.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45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0—11.30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10.30—11.30</a:t>
                      </a:r>
                      <a:endParaRPr sz="1400" b="0" dirty="0"/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1</a:t>
                      </a:r>
                      <a:r>
                        <a:rPr lang="sv-SE"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0</a:t>
                      </a:r>
                      <a:r>
                        <a:rPr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.</a:t>
                      </a:r>
                      <a:r>
                        <a:rPr lang="sv-SE"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3</a:t>
                      </a:r>
                      <a:r>
                        <a:rPr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0—1</a:t>
                      </a:r>
                      <a:r>
                        <a:rPr lang="sv-SE"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1.30</a:t>
                      </a:r>
                      <a:endParaRPr sz="1400" b="0" dirty="0">
                        <a:latin typeface="+mj-lt"/>
                        <a:ea typeface="+mj-ea"/>
                        <a:cs typeface="+mj-cs"/>
                        <a:sym typeface="Avenir Next Regular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36768"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b="1" dirty="0"/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Rörelseglädje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Plats:</a:t>
                      </a:r>
                      <a:endParaRPr lang="sv-SE" sz="16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sz="14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i="0" dirty="0"/>
                        <a:t>Rörelseglädje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</a:t>
                      </a:r>
                      <a:r>
                        <a:rPr dirty="0"/>
                        <a:t>: </a:t>
                      </a:r>
                      <a:endParaRPr lang="sv-SE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dirty="0"/>
                        <a:t>Aktivitet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Rörelseglädje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Plats: </a:t>
                      </a:r>
                      <a:endParaRPr lang="sv-SE" sz="16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0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i="0" dirty="0"/>
                        <a:t>Andakt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b="1" i="0" dirty="0"/>
                        <a:t>Plats:</a:t>
                      </a:r>
                      <a:endParaRPr lang="sv-SE" sz="1600" b="1" i="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i="0" dirty="0" err="1"/>
                        <a:t>Ateljen</a:t>
                      </a:r>
                      <a:endParaRPr lang="sv-SE" sz="1400" b="0" i="0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sz="1400" dirty="0"/>
                    </a:p>
                    <a:p>
                      <a:pPr algn="ctr">
                        <a:defRPr sz="1000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dirty="0">
                          <a:latin typeface="+mj-lt"/>
                        </a:rPr>
                        <a:t> Rörelseglädje </a:t>
                      </a:r>
                      <a:endParaRPr sz="1400" dirty="0">
                        <a:latin typeface="+mj-lt"/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Plats: </a:t>
                      </a:r>
                      <a:r>
                        <a:rPr lang="sv-SE" sz="1600" dirty="0"/>
                        <a:t>              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  <a:r>
                        <a:rPr lang="sv-SE" sz="1600" b="1" dirty="0">
                          <a:solidFill>
                            <a:srgbClr val="FFC000"/>
                          </a:solidFill>
                        </a:rPr>
                        <a:t> 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sv-SE" sz="1400" dirty="0">
                          <a:latin typeface="+mj-lt"/>
                        </a:rPr>
                        <a:t>    Aktivitet</a:t>
                      </a:r>
                      <a:endParaRPr lang="sv-SE" sz="2000" b="1" dirty="0">
                        <a:latin typeface="+mj-lt"/>
                      </a:endParaRP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sv-SE" sz="1400" b="0" dirty="0">
                          <a:latin typeface="+mj-lt"/>
                          <a:cs typeface="Times New Roman" panose="02020603050405020304" pitchFamily="18" charset="0"/>
                        </a:rPr>
                        <a:t>sittgympa</a:t>
                      </a: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sv-SE" sz="1600" b="1" dirty="0">
                          <a:latin typeface="+mj-lt"/>
                          <a:cs typeface="Times New Roman" panose="02020603050405020304" pitchFamily="18" charset="0"/>
                        </a:rPr>
                        <a:t>Plats:</a:t>
                      </a: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sv-SE" sz="1400" b="0" dirty="0">
                          <a:latin typeface="+mj-lt"/>
                          <a:cs typeface="Times New Roman" panose="02020603050405020304" pitchFamily="18" charset="0"/>
                        </a:rPr>
                        <a:t>Våningen</a:t>
                      </a: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 lang="sv-SE" sz="14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Egna</a:t>
                      </a:r>
                      <a:r>
                        <a:rPr lang="sv-SE" sz="1600" b="0" dirty="0"/>
                        <a:t> 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aktiviteter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Plats:</a:t>
                      </a:r>
                      <a:endParaRPr lang="sv-SE" sz="16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/>
                        <a:t>Våningen</a:t>
                      </a:r>
                      <a:endParaRPr lang="sv-SE" sz="1400" b="0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4272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endParaRPr lang="sv-SE"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4.00-15.00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5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.00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5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5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5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latin typeface="Avenir Next Medium"/>
                        </a:rPr>
                        <a:t>13.30—16.00</a:t>
                      </a:r>
                      <a:endParaRPr sz="1400" b="0" dirty="0">
                        <a:latin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14.00---15.00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4937"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dirty="0"/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Frågesport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(plan 6 Mitt)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dirty="0">
                          <a:solidFill>
                            <a:schemeClr val="tx1"/>
                          </a:solidFill>
                        </a:rPr>
                        <a:t>Seniorglädje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dirty="0">
                          <a:solidFill>
                            <a:schemeClr val="tx1"/>
                          </a:solidFill>
                        </a:rPr>
                        <a:t>13:30-16:30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600" b="1" dirty="0">
                          <a:solidFill>
                            <a:schemeClr val="tx1"/>
                          </a:solidFill>
                        </a:rPr>
                        <a:t>Plats: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Våningen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r>
                        <a:rPr lang="sv-SE" sz="1400" b="0" dirty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Filmvisning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Plats: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Ateljen</a:t>
                      </a:r>
                      <a:endParaRPr lang="sv-SE" sz="1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>
                          <a:latin typeface="+mj-lt"/>
                        </a:rPr>
                        <a:t>Aktivit</a:t>
                      </a:r>
                      <a:r>
                        <a:rPr lang="sv-SE" sz="1400" dirty="0">
                          <a:latin typeface="+mj-lt"/>
                        </a:rPr>
                        <a:t>et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rgbClr val="00B050"/>
                          </a:solidFill>
                        </a:rPr>
                        <a:t>Onsdagsdags-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rgbClr val="00B050"/>
                          </a:solidFill>
                        </a:rPr>
                        <a:t>Mingel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dirty="0">
                          <a:solidFill>
                            <a:schemeClr val="tx1"/>
                          </a:solidFill>
                        </a:rPr>
                        <a:t>(plan 5,7,8)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b="1" dirty="0"/>
                        <a:t>Plats</a:t>
                      </a:r>
                      <a:r>
                        <a:rPr b="1" dirty="0"/>
                        <a:t>:</a:t>
                      </a:r>
                      <a:endParaRPr lang="sv-SE" b="1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dirty="0">
                          <a:solidFill>
                            <a:srgbClr val="FF0000"/>
                          </a:solidFill>
                        </a:rPr>
                        <a:t>R-korset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dirty="0">
                          <a:solidFill>
                            <a:schemeClr val="tx1"/>
                          </a:solidFill>
                        </a:rPr>
                        <a:t>(plan 6)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1" dirty="0">
                        <a:solidFill>
                          <a:srgbClr val="FF0000"/>
                        </a:solidFill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</a:t>
                      </a:r>
                      <a:r>
                        <a:rPr lang="sv-SE" sz="1400" dirty="0"/>
                        <a:t>et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Bingo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dirty="0"/>
                        <a:t>Plats: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 err="1"/>
                        <a:t>Ateljen</a:t>
                      </a:r>
                      <a:endParaRPr lang="sv-SE" sz="1400" b="0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600" b="1" dirty="0"/>
                        <a:t>Aktivitet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rgbClr val="00B050"/>
                          </a:solidFill>
                        </a:rPr>
                        <a:t>Fredagsmingel</a:t>
                      </a:r>
                      <a:endParaRPr lang="sv-SE" sz="140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dirty="0">
                          <a:solidFill>
                            <a:schemeClr val="tx1"/>
                          </a:solidFill>
                        </a:rPr>
                        <a:t>(plan 6)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dirty="0">
                          <a:solidFill>
                            <a:schemeClr val="tx1"/>
                          </a:solidFill>
                        </a:rPr>
                        <a:t>Plats: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 err="1">
                          <a:solidFill>
                            <a:schemeClr val="tx1"/>
                          </a:solidFill>
                        </a:rPr>
                        <a:t>Ateljen</a:t>
                      </a:r>
                      <a:endParaRPr lang="sv-SE" sz="1400" b="0" dirty="0">
                        <a:solidFill>
                          <a:srgbClr val="00B050"/>
                        </a:solidFill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0" dirty="0"/>
                    </a:p>
                  </a:txBody>
                  <a:tcPr marL="72000" marR="72000" marT="72000" marB="720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400" b="1" dirty="0"/>
                        <a:t>Aktivitet</a:t>
                      </a:r>
                    </a:p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400" b="1" dirty="0">
                          <a:latin typeface="+mj-lt"/>
                        </a:rPr>
                        <a:t>Ung omsorg </a:t>
                      </a:r>
                    </a:p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  <a:latin typeface="+mj-lt"/>
                        </a:rPr>
                        <a:t>Sittgympa</a:t>
                      </a:r>
                    </a:p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600" b="1" dirty="0">
                          <a:latin typeface="+mj-lt"/>
                        </a:rPr>
                        <a:t>Plats:</a:t>
                      </a:r>
                    </a:p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600" b="0" dirty="0">
                          <a:latin typeface="+mj-lt"/>
                        </a:rPr>
                        <a:t>Mitt</a:t>
                      </a:r>
                    </a:p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600" b="0" dirty="0">
                          <a:latin typeface="+mj-lt"/>
                        </a:rPr>
                        <a:t>Våningen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Bahnschrift" panose="020B0502040204020203" pitchFamily="34" charset="0"/>
                          <a:ea typeface="+mn-ea"/>
                          <a:cs typeface="+mn-cs"/>
                          <a:sym typeface="Avenir Next Regular"/>
                        </a:rPr>
                        <a:t>Aktivitet</a:t>
                      </a:r>
                    </a:p>
                    <a:p>
                      <a:pPr algn="ctr"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Samspel</a:t>
                      </a:r>
                    </a:p>
                    <a:p>
                      <a:pPr algn="ctr"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600" b="1" dirty="0">
                          <a:solidFill>
                            <a:schemeClr val="tx1"/>
                          </a:solidFill>
                        </a:rPr>
                        <a:t>Plats</a:t>
                      </a:r>
                    </a:p>
                    <a:p>
                      <a:pPr algn="ctr"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Våningen</a:t>
                      </a:r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6299"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72000" marR="72000" marT="72000" marB="720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97" name="Logotyp_SSH_RGB-2.png" descr="Logotyp_SSH_RGB-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5308" y="6287180"/>
            <a:ext cx="1458919" cy="360002"/>
          </a:xfrm>
          <a:prstGeom prst="rect">
            <a:avLst/>
          </a:prstGeom>
          <a:ln w="12700">
            <a:miter lim="400000"/>
          </a:ln>
        </p:spPr>
      </p:pic>
      <p:sp>
        <p:nvSpPr>
          <p:cNvPr id="98" name="textruta 11"/>
          <p:cNvSpPr txBox="1"/>
          <p:nvPr/>
        </p:nvSpPr>
        <p:spPr>
          <a:xfrm>
            <a:off x="7235676" y="650470"/>
            <a:ext cx="1852779" cy="769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1200">
                <a:solidFill>
                  <a:srgbClr val="821B36"/>
                </a:solidFill>
                <a:latin typeface="+mj-lt"/>
                <a:ea typeface="+mj-ea"/>
                <a:cs typeface="+mj-cs"/>
                <a:sym typeface="Avenir Next Regular"/>
              </a:defRPr>
            </a:pPr>
            <a:r>
              <a:rPr lang="sv-SE" sz="1400" dirty="0"/>
              <a:t>MOSAIKEN</a:t>
            </a:r>
          </a:p>
          <a:p>
            <a:pPr algn="ctr">
              <a:defRPr sz="1200">
                <a:solidFill>
                  <a:srgbClr val="821B36"/>
                </a:solidFill>
                <a:latin typeface="+mj-lt"/>
                <a:ea typeface="+mj-ea"/>
                <a:cs typeface="+mj-cs"/>
                <a:sym typeface="Avenir Next Regular"/>
              </a:defRPr>
            </a:pPr>
            <a:r>
              <a:rPr lang="sv-SE" sz="1400" dirty="0"/>
              <a:t>X</a:t>
            </a:r>
            <a:endParaRPr sz="1400" dirty="0"/>
          </a:p>
          <a:p>
            <a:pPr algn="ctr">
              <a:defRPr sz="1200">
                <a:solidFill>
                  <a:srgbClr val="821B36"/>
                </a:solidFill>
                <a:latin typeface="+mj-lt"/>
                <a:ea typeface="+mj-ea"/>
                <a:cs typeface="+mj-cs"/>
                <a:sym typeface="Avenir Next Regular"/>
              </a:defRPr>
            </a:pPr>
            <a:r>
              <a:rPr sz="1600" dirty="0" err="1"/>
              <a:t>Aktiviteter</a:t>
            </a:r>
            <a:endParaRPr sz="1600" dirty="0"/>
          </a:p>
        </p:txBody>
      </p:sp>
      <p:sp>
        <p:nvSpPr>
          <p:cNvPr id="99" name="Vecka 1"/>
          <p:cNvSpPr txBox="1"/>
          <p:nvPr/>
        </p:nvSpPr>
        <p:spPr>
          <a:xfrm>
            <a:off x="7418650" y="255144"/>
            <a:ext cx="1486834" cy="4154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2100">
                <a:solidFill>
                  <a:srgbClr val="821B36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rPr dirty="0" err="1"/>
              <a:t>Vecka</a:t>
            </a:r>
            <a:r>
              <a:rPr dirty="0"/>
              <a:t> </a:t>
            </a:r>
            <a:r>
              <a:rPr lang="sv-SE" dirty="0"/>
              <a:t>9</a:t>
            </a:r>
            <a:endParaRPr dirty="0"/>
          </a:p>
        </p:txBody>
      </p:sp>
      <p:sp>
        <p:nvSpPr>
          <p:cNvPr id="100" name="Aktivitetsansvariga  Namn Namnsson Mobil xxx-xxx xx xx Namn Namnsson  Mobil xxx-xxx xx xx…"/>
          <p:cNvSpPr txBox="1"/>
          <p:nvPr/>
        </p:nvSpPr>
        <p:spPr>
          <a:xfrm>
            <a:off x="44521" y="6304621"/>
            <a:ext cx="3370470" cy="5669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indent="127000">
              <a:lnSpc>
                <a:spcPct val="60000"/>
              </a:lnSpc>
              <a:defRPr sz="900" b="1">
                <a:latin typeface="+mj-lt"/>
                <a:ea typeface="+mj-ea"/>
                <a:cs typeface="+mj-cs"/>
                <a:sym typeface="Avenir Next Regular"/>
              </a:defRPr>
            </a:pPr>
            <a:endParaRPr lang="sv-SE" sz="1400" dirty="0"/>
          </a:p>
          <a:p>
            <a:pPr indent="127000">
              <a:lnSpc>
                <a:spcPct val="60000"/>
              </a:lnSpc>
              <a:defRPr sz="900" b="1">
                <a:latin typeface="+mj-lt"/>
                <a:ea typeface="+mj-ea"/>
                <a:cs typeface="+mj-cs"/>
                <a:sym typeface="Avenir Next Regular"/>
              </a:defRPr>
            </a:pPr>
            <a:r>
              <a:rPr sz="1200" dirty="0" err="1"/>
              <a:t>Aktivitetsansvariga</a:t>
            </a:r>
            <a:r>
              <a:rPr sz="1200" dirty="0"/>
              <a:t> </a:t>
            </a:r>
            <a:r>
              <a:rPr lang="sv-SE" sz="1200" dirty="0"/>
              <a:t> Ahlam </a:t>
            </a:r>
            <a:r>
              <a:rPr sz="1200" b="0" dirty="0"/>
              <a:t> Mobil </a:t>
            </a:r>
            <a:r>
              <a:rPr lang="sv-SE" sz="1200" dirty="0"/>
              <a:t>072</a:t>
            </a:r>
            <a:r>
              <a:rPr sz="1200" b="0" dirty="0"/>
              <a:t>-</a:t>
            </a:r>
            <a:r>
              <a:rPr lang="sv-SE" sz="1200" b="0" dirty="0"/>
              <a:t>606</a:t>
            </a:r>
            <a:r>
              <a:rPr sz="1200" b="0" dirty="0"/>
              <a:t> </a:t>
            </a:r>
            <a:r>
              <a:rPr lang="sv-SE" sz="1200" b="0" dirty="0"/>
              <a:t>00</a:t>
            </a:r>
            <a:r>
              <a:rPr sz="1200" b="0" dirty="0"/>
              <a:t> </a:t>
            </a:r>
            <a:r>
              <a:rPr lang="sv-SE" sz="1200" b="0" dirty="0"/>
              <a:t>08</a:t>
            </a:r>
            <a:r>
              <a:rPr sz="1200" b="0" dirty="0"/>
              <a:t> </a:t>
            </a:r>
          </a:p>
          <a:p>
            <a:pPr indent="127000">
              <a:lnSpc>
                <a:spcPct val="60000"/>
              </a:lnSpc>
              <a:defRPr sz="900">
                <a:latin typeface="+mj-lt"/>
                <a:ea typeface="+mj-ea"/>
                <a:cs typeface="+mj-cs"/>
                <a:sym typeface="Avenir Next Regular"/>
              </a:defRPr>
            </a:pPr>
            <a:endParaRPr sz="1200" b="0" dirty="0"/>
          </a:p>
          <a:p>
            <a:pPr indent="127000">
              <a:lnSpc>
                <a:spcPct val="60000"/>
              </a:lnSpc>
              <a:defRPr sz="900">
                <a:latin typeface="+mj-lt"/>
                <a:ea typeface="+mj-ea"/>
                <a:cs typeface="+mj-cs"/>
                <a:sym typeface="Avenir Next Regular"/>
              </a:defRPr>
            </a:pPr>
            <a:r>
              <a:rPr sz="1200" dirty="0"/>
              <a:t>e-post: </a:t>
            </a:r>
            <a:r>
              <a:rPr lang="sv-SE" sz="12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Ahlam.saidhassan@stockholmssjukhem.se</a:t>
            </a:r>
            <a:endParaRPr sz="1200" u="sng" dirty="0">
              <a:solidFill>
                <a:srgbClr val="0000FF"/>
              </a:solidFill>
              <a:uFill>
                <a:solidFill>
                  <a:srgbClr val="0000FF"/>
                </a:solidFill>
              </a:uFill>
              <a:hlinkClick r:id="rId5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Aktivitetsschema_mån-sön_Vinter">
  <a:themeElements>
    <a:clrScheme name="Aktivitetsschema_mån-sön_Vinte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Aktivitetsschema_mån-sön_Vinter">
      <a:majorFont>
        <a:latin typeface="Avenir Next Regular"/>
        <a:ea typeface="Avenir Next Regular"/>
        <a:cs typeface="Avenir Next Regular"/>
      </a:majorFont>
      <a:minorFont>
        <a:latin typeface="Calibri"/>
        <a:ea typeface="Calibri"/>
        <a:cs typeface="Calibri"/>
      </a:minorFont>
    </a:fontScheme>
    <a:fmtScheme name="Aktivitetsschema_mån-sön_Vinte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Aktivitetsschema_mån-sön_Vinter">
  <a:themeElements>
    <a:clrScheme name="Aktivitetsschema_mån-sön_Vinte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Aktivitetsschema_mån-sön_Vinter">
      <a:majorFont>
        <a:latin typeface="Avenir Next Regular"/>
        <a:ea typeface="Avenir Next Regular"/>
        <a:cs typeface="Avenir Next Regular"/>
      </a:majorFont>
      <a:minorFont>
        <a:latin typeface="Calibri"/>
        <a:ea typeface="Calibri"/>
        <a:cs typeface="Calibri"/>
      </a:minorFont>
    </a:fontScheme>
    <a:fmtScheme name="Aktivitetsschema_mån-sön_Vinte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2069</TotalTime>
  <Words>205</Words>
  <Application>Microsoft Office PowerPoint</Application>
  <PresentationFormat>Bildspel på skärmen (4:3)</PresentationFormat>
  <Paragraphs>97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Arial</vt:lpstr>
      <vt:lpstr>Avenir Book</vt:lpstr>
      <vt:lpstr>Avenir Next Medium</vt:lpstr>
      <vt:lpstr>Bahnschrift</vt:lpstr>
      <vt:lpstr>Calibri</vt:lpstr>
      <vt:lpstr>Aktivitetsschema_mån-sön_Vinter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Susanna Engström</dc:creator>
  <cp:lastModifiedBy>Annelie Kvist</cp:lastModifiedBy>
  <cp:revision>159</cp:revision>
  <cp:lastPrinted>2025-03-10T08:04:33Z</cp:lastPrinted>
  <dcterms:modified xsi:type="dcterms:W3CDTF">2026-02-23T07:47:55Z</dcterms:modified>
</cp:coreProperties>
</file>