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8CFCF"/>
          </a:solidFill>
        </a:fill>
      </a:tcStyle>
    </a:wholeTbl>
    <a:band2H>
      <a:tcTxStyle/>
      <a:tcStyle>
        <a:tcBdr/>
        <a:fill>
          <a:solidFill>
            <a:srgbClr val="F4E8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Platshållare för text 4"/>
          <p:cNvSpPr>
            <a:spLocks noGrp="1"/>
          </p:cNvSpPr>
          <p:nvPr>
            <p:ph type="body" sz="quarter" idx="21"/>
          </p:nvPr>
        </p:nvSpPr>
        <p:spPr>
          <a:xfrm>
            <a:off x="4645025" y="1535111"/>
            <a:ext cx="4041775" cy="639765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Platshållare för text 3"/>
          <p:cNvSpPr>
            <a:spLocks noGrp="1"/>
          </p:cNvSpPr>
          <p:nvPr>
            <p:ph type="body" sz="half" idx="21"/>
          </p:nvPr>
        </p:nvSpPr>
        <p:spPr>
          <a:xfrm>
            <a:off x="457198" y="1435100"/>
            <a:ext cx="3008316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Platshållare för bild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aktivitetsansvariga-vo@Stockholmssjukhem.se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SSH large.Jpeg" descr="SSH large.Jpeg"/>
          <p:cNvPicPr>
            <a:picLocks noChangeAspect="1"/>
          </p:cNvPicPr>
          <p:nvPr/>
        </p:nvPicPr>
        <p:blipFill>
          <a:blip r:embed="rId2"/>
          <a:srcRect t="35488" b="35488"/>
          <a:stretch>
            <a:fillRect/>
          </a:stretch>
        </p:blipFill>
        <p:spPr>
          <a:xfrm flipH="1">
            <a:off x="0" y="-428973"/>
            <a:ext cx="9219012" cy="1783728"/>
          </a:xfrm>
          <a:prstGeom prst="rect">
            <a:avLst/>
          </a:prstGeom>
          <a:ln w="12700">
            <a:miter lim="400000"/>
          </a:ln>
        </p:spPr>
      </p:pic>
      <p:pic>
        <p:nvPicPr>
          <p:cNvPr id="95" name="Bokmärke_ikon_pink.png" descr="Bokmärke_ikon_pin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5308" y="-1537864"/>
            <a:ext cx="1458919" cy="307572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96" name="Tabell 3"/>
          <p:cNvGraphicFramePr/>
          <p:nvPr>
            <p:extLst>
              <p:ext uri="{D42A27DB-BD31-4B8C-83A1-F6EECF244321}">
                <p14:modId xmlns:p14="http://schemas.microsoft.com/office/powerpoint/2010/main" val="905429936"/>
              </p:ext>
            </p:extLst>
          </p:nvPr>
        </p:nvGraphicFramePr>
        <p:xfrm>
          <a:off x="10160" y="1151555"/>
          <a:ext cx="9094064" cy="596801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239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5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99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14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71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05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93917"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MÅNDAG 13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TISDAG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14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ONSDAG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15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TORSDAG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sv-SE" sz="1200" dirty="0">
                          <a:solidFill>
                            <a:schemeClr val="tx1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sv-SE" sz="1200" dirty="0">
                          <a:solidFill>
                            <a:schemeClr val="bg1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16</a:t>
                      </a:r>
                      <a:endParaRPr sz="1200" dirty="0">
                        <a:solidFill>
                          <a:schemeClr val="tx1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FREDAG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17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LÖRDAG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18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endParaRPr lang="en-US" sz="1200" b="0" i="0" u="none" strike="noStrike" cap="none" spc="0" baseline="0" dirty="0">
                        <a:solidFill>
                          <a:srgbClr val="FFFFFF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1200" b="0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 SÖNDAG 19</a:t>
                      </a:r>
                    </a:p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1800" b="1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 </a:t>
                      </a:r>
                      <a:endParaRPr sz="1200" b="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543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—11.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0—11.</a:t>
                      </a:r>
                      <a:r>
                        <a:rPr lang="sv-SE" sz="140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10.30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0.30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—11.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15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0—11.30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10.30—11.30</a:t>
                      </a:r>
                      <a:endParaRPr sz="1400" b="0" dirty="0"/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1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</a:t>
                      </a: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.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3</a:t>
                      </a: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0—1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1.30</a:t>
                      </a:r>
                      <a:endParaRPr sz="1400" b="0" dirty="0">
                        <a:latin typeface="+mj-lt"/>
                        <a:ea typeface="+mj-ea"/>
                        <a:cs typeface="+mj-cs"/>
                        <a:sym typeface="Avenir Next Regular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6768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b="1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sz="14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</a:t>
                      </a:r>
                      <a:r>
                        <a:rPr dirty="0"/>
                        <a:t>: </a:t>
                      </a:r>
                      <a:endParaRPr lang="sv-SE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/>
                        <a:t>Aktivitet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Högläsning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 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0" i="0" dirty="0"/>
                        <a:t>Bild/Konst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i="0" dirty="0"/>
                        <a:t>Plats:</a:t>
                      </a:r>
                      <a:endParaRPr lang="sv-SE" sz="1600" b="1" i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 err="1">
                          <a:solidFill>
                            <a:sysClr val="windowText" lastClr="000000"/>
                          </a:solidFill>
                        </a:rPr>
                        <a:t>Ateljen</a:t>
                      </a:r>
                      <a:endParaRPr lang="sv-SE" sz="1100" b="1" i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i="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sz="1400" dirty="0"/>
                    </a:p>
                    <a:p>
                      <a:pPr algn="ctr">
                        <a:defRPr sz="1000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>
                          <a:latin typeface="+mj-lt"/>
                        </a:rPr>
                        <a:t> Rörelseglädje </a:t>
                      </a:r>
                      <a:endParaRPr sz="1400" dirty="0">
                        <a:latin typeface="+mj-lt"/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 </a:t>
                      </a:r>
                      <a:r>
                        <a:rPr lang="sv-SE" sz="1600" dirty="0"/>
                        <a:t>             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  <a:r>
                        <a:rPr lang="sv-SE" sz="1600" b="1" dirty="0">
                          <a:solidFill>
                            <a:srgbClr val="FFC000"/>
                          </a:solidFill>
                        </a:rPr>
                        <a:t>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dirty="0">
                        <a:solidFill>
                          <a:srgbClr val="FFC000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dirty="0">
                          <a:latin typeface="+mj-lt"/>
                        </a:rPr>
                        <a:t>    Aktivitet</a:t>
                      </a:r>
                      <a:endParaRPr lang="sv-SE" sz="2000" b="1" dirty="0">
                        <a:latin typeface="+mj-lt"/>
                      </a:endParaRP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b="0" dirty="0">
                          <a:latin typeface="+mj-lt"/>
                          <a:cs typeface="Times New Roman" panose="02020603050405020304" pitchFamily="18" charset="0"/>
                        </a:rPr>
                        <a:t>sittgympa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600" b="1" dirty="0">
                          <a:latin typeface="+mj-lt"/>
                          <a:cs typeface="Times New Roman" panose="02020603050405020304" pitchFamily="18" charset="0"/>
                        </a:rPr>
                        <a:t>Plats: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b="0" dirty="0">
                          <a:latin typeface="+mj-lt"/>
                          <a:cs typeface="Times New Roman" panose="02020603050405020304" pitchFamily="18" charset="0"/>
                        </a:rPr>
                        <a:t>Våningen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lang="sv-SE" sz="1400" b="1" dirty="0">
                        <a:solidFill>
                          <a:srgbClr val="FFC000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lang="sv-SE" sz="1400" b="1" dirty="0">
                        <a:solidFill>
                          <a:srgbClr val="FFC000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Egna</a:t>
                      </a:r>
                      <a:r>
                        <a:rPr lang="sv-SE" sz="1600" b="0" dirty="0"/>
                        <a:t> </a:t>
                      </a:r>
                      <a:r>
                        <a:rPr lang="sv-SE" sz="1400" b="0" dirty="0"/>
                        <a:t>aktiviteter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endParaRPr lang="sv-SE"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3.00-15.00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14.00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latin typeface="Avenir Next Medium"/>
                        </a:rPr>
                        <a:t>13.30—16.00</a:t>
                      </a:r>
                      <a:endParaRPr sz="1400" b="0" dirty="0">
                        <a:latin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14.00---15.00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4937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1" dirty="0">
                          <a:solidFill>
                            <a:srgbClr val="0070C0"/>
                          </a:solidFill>
                        </a:rPr>
                        <a:t>Ponnyn Luva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1" dirty="0">
                          <a:solidFill>
                            <a:srgbClr val="0070C0"/>
                          </a:solidFill>
                        </a:rPr>
                        <a:t>kommer på 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1" dirty="0">
                          <a:solidFill>
                            <a:srgbClr val="0070C0"/>
                          </a:solidFill>
                        </a:rPr>
                        <a:t>besök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</a:rPr>
                        <a:t>Plats: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Våningen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Seniorglädje 13-16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r>
                        <a:rPr lang="sv-SE" sz="1400" b="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 err="1">
                          <a:solidFill>
                            <a:srgbClr val="00B050"/>
                          </a:solidFill>
                        </a:rPr>
                        <a:t>Vårcafe</a:t>
                      </a:r>
                      <a:endParaRPr lang="sv-SE" sz="1400" b="0" dirty="0">
                        <a:solidFill>
                          <a:srgbClr val="00B050"/>
                        </a:solidFill>
                      </a:endParaRP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Plats</a:t>
                      </a:r>
                      <a:r>
                        <a:rPr lang="sv-SE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: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Ateljén</a:t>
                      </a:r>
                      <a:endParaRPr lang="sv-SE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>
                          <a:latin typeface="+mj-lt"/>
                        </a:rPr>
                        <a:t>Aktivit</a:t>
                      </a:r>
                      <a:r>
                        <a:rPr lang="sv-SE" sz="1400" dirty="0">
                          <a:latin typeface="+mj-lt"/>
                        </a:rPr>
                        <a:t>et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0" dirty="0">
                          <a:latin typeface="+mj-lt"/>
                        </a:rPr>
                        <a:t>Promenader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</a:t>
                      </a:r>
                      <a:r>
                        <a:rPr b="1" dirty="0"/>
                        <a:t>:</a:t>
                      </a:r>
                      <a:endParaRPr lang="sv-SE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0" dirty="0"/>
                        <a:t>Våningen</a:t>
                      </a:r>
                      <a:r>
                        <a:rPr lang="sv-SE" b="1" dirty="0"/>
                        <a:t>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rgbClr val="FF0000"/>
                          </a:solidFill>
                        </a:rPr>
                        <a:t>(R-korset)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</a:t>
                      </a:r>
                      <a:r>
                        <a:rPr lang="sv-SE" sz="1400" dirty="0"/>
                        <a:t>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Bingo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/>
                        <a:t>Plats: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Ateljén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/>
                        <a:t>Aktivitet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rgbClr val="00B050"/>
                          </a:solidFill>
                        </a:rPr>
                        <a:t>Fredagsmingel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Plats: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Ateljén</a:t>
                      </a:r>
                      <a:endParaRPr lang="sv-SE" sz="1400" b="0" dirty="0">
                        <a:solidFill>
                          <a:srgbClr val="00B050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72000" marR="72000" marT="72000" marB="720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600" b="1" dirty="0">
                          <a:latin typeface="+mj-lt"/>
                        </a:rPr>
                        <a:t>Aktivitet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200" b="1" dirty="0">
                          <a:latin typeface="+mj-lt"/>
                        </a:rPr>
                        <a:t>Ung Omsorg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200" b="1" dirty="0">
                          <a:latin typeface="+mj-lt"/>
                        </a:rPr>
                        <a:t>Högläsning</a:t>
                      </a:r>
                      <a:endParaRPr lang="sv-SE" sz="1200" b="0" dirty="0">
                        <a:latin typeface="+mj-lt"/>
                      </a:endParaRP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600" b="1" dirty="0">
                          <a:latin typeface="+mj-lt"/>
                        </a:rPr>
                        <a:t>Plats: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0" dirty="0">
                          <a:latin typeface="+mj-lt"/>
                        </a:rPr>
                        <a:t>Våningen Mitt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  <a:sym typeface="Avenir Next Regular"/>
                        </a:rPr>
                        <a:t>Aktivitet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Samspel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</a:rPr>
                        <a:t>Plats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Våningen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99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72000" marR="72000" marT="72000" marB="720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7" name="Logotyp_SSH_RGB-2.png" descr="Logotyp_SSH_RGB-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5308" y="6287180"/>
            <a:ext cx="1458919" cy="360002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textruta 11"/>
          <p:cNvSpPr txBox="1"/>
          <p:nvPr/>
        </p:nvSpPr>
        <p:spPr>
          <a:xfrm>
            <a:off x="7235676" y="650470"/>
            <a:ext cx="1852779" cy="76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lang="sv-SE" sz="1400" dirty="0"/>
              <a:t>MOSAIKEN</a:t>
            </a:r>
          </a:p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lang="sv-SE" sz="1400" dirty="0"/>
              <a:t>X</a:t>
            </a:r>
            <a:endParaRPr sz="1400" dirty="0"/>
          </a:p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sz="1600" dirty="0" err="1"/>
              <a:t>Aktiviteter</a:t>
            </a:r>
            <a:endParaRPr sz="1600" dirty="0"/>
          </a:p>
        </p:txBody>
      </p:sp>
      <p:sp>
        <p:nvSpPr>
          <p:cNvPr id="99" name="Vecka 1"/>
          <p:cNvSpPr txBox="1"/>
          <p:nvPr/>
        </p:nvSpPr>
        <p:spPr>
          <a:xfrm>
            <a:off x="7418650" y="255144"/>
            <a:ext cx="1486834" cy="4154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2100">
                <a:solidFill>
                  <a:srgbClr val="821B36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dirty="0" err="1"/>
              <a:t>Vecka</a:t>
            </a:r>
            <a:r>
              <a:rPr dirty="0"/>
              <a:t> </a:t>
            </a:r>
            <a:r>
              <a:rPr lang="sv-SE" dirty="0"/>
              <a:t>16</a:t>
            </a:r>
            <a:endParaRPr dirty="0"/>
          </a:p>
        </p:txBody>
      </p:sp>
      <p:sp>
        <p:nvSpPr>
          <p:cNvPr id="100" name="Aktivitetsansvariga  Namn Namnsson Mobil xxx-xxx xx xx Namn Namnsson  Mobil xxx-xxx xx xx…"/>
          <p:cNvSpPr txBox="1"/>
          <p:nvPr/>
        </p:nvSpPr>
        <p:spPr>
          <a:xfrm>
            <a:off x="44521" y="6304621"/>
            <a:ext cx="3370470" cy="5669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indent="127000">
              <a:lnSpc>
                <a:spcPct val="60000"/>
              </a:lnSpc>
              <a:defRPr sz="900" b="1">
                <a:latin typeface="+mj-lt"/>
                <a:ea typeface="+mj-ea"/>
                <a:cs typeface="+mj-cs"/>
                <a:sym typeface="Avenir Next Regular"/>
              </a:defRPr>
            </a:pPr>
            <a:endParaRPr lang="sv-SE" sz="1400" dirty="0"/>
          </a:p>
          <a:p>
            <a:pPr indent="127000">
              <a:lnSpc>
                <a:spcPct val="60000"/>
              </a:lnSpc>
              <a:defRPr sz="900" b="1">
                <a:latin typeface="+mj-lt"/>
                <a:ea typeface="+mj-ea"/>
                <a:cs typeface="+mj-cs"/>
                <a:sym typeface="Avenir Next Regular"/>
              </a:defRPr>
            </a:pPr>
            <a:r>
              <a:rPr sz="1200" dirty="0" err="1"/>
              <a:t>Aktivitetsansvariga</a:t>
            </a:r>
            <a:r>
              <a:rPr sz="1200" dirty="0"/>
              <a:t> </a:t>
            </a:r>
            <a:r>
              <a:rPr lang="sv-SE" sz="1200" dirty="0"/>
              <a:t> Ahlam </a:t>
            </a:r>
            <a:r>
              <a:rPr sz="1200" b="0" dirty="0"/>
              <a:t> Mobil </a:t>
            </a:r>
            <a:r>
              <a:rPr lang="sv-SE" sz="1200" dirty="0"/>
              <a:t>072</a:t>
            </a:r>
            <a:r>
              <a:rPr sz="1200" b="0" dirty="0"/>
              <a:t>-</a:t>
            </a:r>
            <a:r>
              <a:rPr lang="sv-SE" sz="1200" b="0" dirty="0"/>
              <a:t>606</a:t>
            </a:r>
            <a:r>
              <a:rPr sz="1200" b="0" dirty="0"/>
              <a:t> </a:t>
            </a:r>
            <a:r>
              <a:rPr lang="sv-SE" sz="1200" b="0" dirty="0"/>
              <a:t>00</a:t>
            </a:r>
            <a:r>
              <a:rPr sz="1200" b="0" dirty="0"/>
              <a:t> </a:t>
            </a:r>
            <a:r>
              <a:rPr lang="sv-SE" sz="1200" b="0" dirty="0"/>
              <a:t>08</a:t>
            </a:r>
            <a:r>
              <a:rPr sz="1200" b="0" dirty="0"/>
              <a:t> </a:t>
            </a:r>
          </a:p>
          <a:p>
            <a:pPr indent="127000">
              <a:lnSpc>
                <a:spcPct val="60000"/>
              </a:lnSpc>
              <a:defRPr sz="900">
                <a:latin typeface="+mj-lt"/>
                <a:ea typeface="+mj-ea"/>
                <a:cs typeface="+mj-cs"/>
                <a:sym typeface="Avenir Next Regular"/>
              </a:defRPr>
            </a:pPr>
            <a:endParaRPr sz="1200" b="0" dirty="0"/>
          </a:p>
          <a:p>
            <a:pPr indent="127000">
              <a:lnSpc>
                <a:spcPct val="60000"/>
              </a:lnSpc>
              <a:defRPr sz="900">
                <a:latin typeface="+mj-lt"/>
                <a:ea typeface="+mj-ea"/>
                <a:cs typeface="+mj-cs"/>
                <a:sym typeface="Avenir Next Regular"/>
              </a:defRPr>
            </a:pPr>
            <a:r>
              <a:rPr sz="1200" dirty="0"/>
              <a:t>e-post: </a:t>
            </a:r>
            <a:r>
              <a:rPr lang="sv-SE" sz="12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Ahlam.saidhassan@stockholmssjukhem.se</a:t>
            </a:r>
            <a:endParaRPr sz="1200" u="sng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5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Aktivitetsschema_mån-sön_Vinter">
  <a:themeElements>
    <a:clrScheme name="Aktivitetsschema_mån-sön_Vint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ktivitetsschema_mån-sön_Vinter">
      <a:majorFont>
        <a:latin typeface="Avenir Next Regular"/>
        <a:ea typeface="Avenir Next Regular"/>
        <a:cs typeface="Avenir Next Regular"/>
      </a:majorFont>
      <a:minorFont>
        <a:latin typeface="Calibri"/>
        <a:ea typeface="Calibri"/>
        <a:cs typeface="Calibri"/>
      </a:minorFont>
    </a:fontScheme>
    <a:fmtScheme name="Aktivitetsschema_mån-sön_Vint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Aktivitetsschema_mån-sön_Vinter">
  <a:themeElements>
    <a:clrScheme name="Aktivitetsschema_mån-sön_Vint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ktivitetsschema_mån-sön_Vinter">
      <a:majorFont>
        <a:latin typeface="Avenir Next Regular"/>
        <a:ea typeface="Avenir Next Regular"/>
        <a:cs typeface="Avenir Next Regular"/>
      </a:majorFont>
      <a:minorFont>
        <a:latin typeface="Calibri"/>
        <a:ea typeface="Calibri"/>
        <a:cs typeface="Calibri"/>
      </a:minorFont>
    </a:fontScheme>
    <a:fmtScheme name="Aktivitetsschema_mån-sön_Vint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2330</TotalTime>
  <Words>194</Words>
  <Application>Microsoft Office PowerPoint</Application>
  <PresentationFormat>Bildspel på skärmen (4:3)</PresentationFormat>
  <Paragraphs>96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Medium</vt:lpstr>
      <vt:lpstr>Bahnschrift</vt:lpstr>
      <vt:lpstr>Calibri</vt:lpstr>
      <vt:lpstr>Aktivitetsschema_mån-sön_Vinter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Susanna Engström</dc:creator>
  <cp:lastModifiedBy>Ahlam Said Hassan</cp:lastModifiedBy>
  <cp:revision>183</cp:revision>
  <cp:lastPrinted>2026-03-16T07:34:17Z</cp:lastPrinted>
  <dcterms:modified xsi:type="dcterms:W3CDTF">2026-04-09T14:19:38Z</dcterms:modified>
</cp:coreProperties>
</file>